
<file path=[Content_Types].xml><?xml version="1.0" encoding="utf-8"?>
<Types xmlns="http://schemas.openxmlformats.org/package/2006/content-types">
  <Default Extension="png&amp;ehk=87KRkF7TfT9Wp9GqCNkLBA&amp;r=0&amp;pid=OfficeInsert" ContentType="image/png"/>
  <Default Extension="png" ContentType="image/png"/>
  <Default Extension="mp3" ContentType="audio/mpeg"/>
  <Default Extension="jpg&amp;ehk=5ProH6XkV0prWv5thaZQIA&amp;r=0&amp;pid=OfficeInsert" ContentType="image/jpeg"/>
  <Default Extension="jpeg" ContentType="image/jpeg"/>
  <Default Extension="rels" ContentType="application/vnd.openxmlformats-package.relationships+xml"/>
  <Default Extension="xml" ContentType="application/xml"/>
  <Default Extension="jpg&amp;ehk=TWPhhnGuR5" ContentType="image/jpeg"/>
  <Default Extension="jpg&amp;ehk=DhFhXRhf6tasmkWwiwQGpw&amp;r=0&amp;pid=OfficeInsert" ContentType="image/jpeg"/>
  <Default Extension="jpg&amp;ehk=EFJHxMhYtwXD" ContentType="image/jpeg"/>
  <Default Extension="png&amp;ehk=HrZzAVwtZWUOtSGcPPh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4060" r:id="rId1"/>
  </p:sldMasterIdLst>
  <p:sldIdLst>
    <p:sldId id="256" r:id="rId2"/>
    <p:sldId id="257" r:id="rId3"/>
    <p:sldId id="271" r:id="rId4"/>
    <p:sldId id="288" r:id="rId5"/>
    <p:sldId id="261" r:id="rId6"/>
    <p:sldId id="289" r:id="rId7"/>
    <p:sldId id="283" r:id="rId8"/>
    <p:sldId id="286" r:id="rId9"/>
    <p:sldId id="284" r:id="rId10"/>
    <p:sldId id="272" r:id="rId11"/>
    <p:sldId id="273" r:id="rId12"/>
    <p:sldId id="274" r:id="rId13"/>
    <p:sldId id="277" r:id="rId14"/>
    <p:sldId id="285" r:id="rId15"/>
    <p:sldId id="279" r:id="rId16"/>
    <p:sldId id="278" r:id="rId17"/>
    <p:sldId id="280" r:id="rId18"/>
    <p:sldId id="275" r:id="rId19"/>
    <p:sldId id="276" r:id="rId20"/>
    <p:sldId id="287" r:id="rId21"/>
    <p:sldId id="281" r:id="rId2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79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4A3DEF-3F81-4DAA-8A64-BE6342E304EE}" type="doc">
      <dgm:prSet loTypeId="urn:microsoft.com/office/officeart/2005/8/layout/cycle7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813332CE-C003-492C-B5D1-DACB8E39A58A}">
      <dgm:prSet phldrT="[טקסט]" custT="1"/>
      <dgm:spPr/>
      <dgm:t>
        <a:bodyPr/>
        <a:lstStyle/>
        <a:p>
          <a:pPr rtl="1"/>
          <a:r>
            <a:rPr lang="he-IL" sz="3200" b="1" u="none" dirty="0">
              <a:solidFill>
                <a:schemeClr val="bg1"/>
              </a:solidFill>
              <a:highlight>
                <a:srgbClr val="008080"/>
              </a:highlight>
            </a:rPr>
            <a:t>משרד החינוך</a:t>
          </a:r>
        </a:p>
        <a:p>
          <a:pPr rtl="1"/>
          <a:r>
            <a:rPr lang="he-IL" sz="2800" b="1" dirty="0" err="1"/>
            <a:t>רפרנטית</a:t>
          </a:r>
          <a:r>
            <a:rPr lang="he-IL" sz="2800" b="1" dirty="0"/>
            <a:t> תכנית "ניצנים" מחוז תל אביב</a:t>
          </a:r>
          <a:endParaRPr lang="he-IL" sz="2400" b="1" dirty="0"/>
        </a:p>
      </dgm:t>
    </dgm:pt>
    <dgm:pt modelId="{6047EEA2-488F-45CD-9DCA-801A9F7C26E2}" type="parTrans" cxnId="{1698FD3B-F98F-44BB-BF6E-60279C57CF3B}">
      <dgm:prSet/>
      <dgm:spPr/>
      <dgm:t>
        <a:bodyPr/>
        <a:lstStyle/>
        <a:p>
          <a:pPr rtl="1"/>
          <a:endParaRPr lang="he-IL"/>
        </a:p>
      </dgm:t>
    </dgm:pt>
    <dgm:pt modelId="{EDBD4C19-66D6-4395-9510-AD06B6886A17}" type="sibTrans" cxnId="{1698FD3B-F98F-44BB-BF6E-60279C57CF3B}">
      <dgm:prSet/>
      <dgm:spPr/>
      <dgm:t>
        <a:bodyPr/>
        <a:lstStyle/>
        <a:p>
          <a:pPr rtl="1"/>
          <a:endParaRPr lang="he-IL"/>
        </a:p>
      </dgm:t>
    </dgm:pt>
    <dgm:pt modelId="{C0C1F626-E9A2-40CD-AD75-E3DA2688EAE0}">
      <dgm:prSet phldrT="[טקסט]" custT="1"/>
      <dgm:spPr/>
      <dgm:t>
        <a:bodyPr/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3200" b="1" dirty="0">
              <a:highlight>
                <a:srgbClr val="008080"/>
              </a:highlight>
            </a:rPr>
            <a:t>נציגות הורים</a:t>
          </a:r>
        </a:p>
        <a:p>
          <a:pPr marL="0"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b="1" dirty="0"/>
            <a:t> </a:t>
          </a:r>
          <a:r>
            <a:rPr lang="he-IL" sz="2800" b="1" dirty="0" err="1"/>
            <a:t>יו"רים</a:t>
          </a:r>
          <a:r>
            <a:rPr lang="he-IL" sz="2800" b="1" dirty="0"/>
            <a:t> וממונים</a:t>
          </a:r>
        </a:p>
        <a:p>
          <a:pPr marL="0"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b="1" dirty="0"/>
            <a:t>לענייני </a:t>
          </a:r>
          <a:r>
            <a:rPr lang="he-IL" sz="2800" b="1" dirty="0" err="1"/>
            <a:t>הצהרוניות</a:t>
          </a:r>
          <a:endParaRPr lang="he-IL" sz="2800" b="1" dirty="0"/>
        </a:p>
      </dgm:t>
    </dgm:pt>
    <dgm:pt modelId="{D51CB674-B90B-4CC9-B37F-354D1A68EFE4}" type="parTrans" cxnId="{59245A5F-1558-4137-9F5D-8328517758BC}">
      <dgm:prSet/>
      <dgm:spPr/>
      <dgm:t>
        <a:bodyPr/>
        <a:lstStyle/>
        <a:p>
          <a:pPr rtl="1"/>
          <a:endParaRPr lang="he-IL"/>
        </a:p>
      </dgm:t>
    </dgm:pt>
    <dgm:pt modelId="{DE624D25-C53B-4AAF-9387-FA92070B8247}" type="sibTrans" cxnId="{59245A5F-1558-4137-9F5D-8328517758BC}">
      <dgm:prSet/>
      <dgm:spPr/>
      <dgm:t>
        <a:bodyPr/>
        <a:lstStyle/>
        <a:p>
          <a:pPr rtl="1"/>
          <a:endParaRPr lang="he-IL"/>
        </a:p>
      </dgm:t>
    </dgm:pt>
    <dgm:pt modelId="{67C2A081-7385-497B-ACF0-4ACC94B37202}">
      <dgm:prSet phldrT="[טקסט]" custT="1"/>
      <dgm:spPr/>
      <dgm:t>
        <a:bodyPr/>
        <a:lstStyle/>
        <a:p>
          <a:pPr rtl="1"/>
          <a:endParaRPr lang="he-IL" sz="3200" b="1" i="0" dirty="0">
            <a:highlight>
              <a:srgbClr val="008080"/>
            </a:highlight>
          </a:endParaRPr>
        </a:p>
        <a:p>
          <a:pPr rtl="1"/>
          <a:r>
            <a:rPr lang="he-IL" sz="3200" b="1" i="0" dirty="0">
              <a:highlight>
                <a:srgbClr val="008080"/>
              </a:highlight>
            </a:rPr>
            <a:t>יובל חינוך</a:t>
          </a:r>
        </a:p>
        <a:p>
          <a:pPr rtl="1"/>
          <a:r>
            <a:rPr lang="he-IL" sz="2800" b="1" i="0" dirty="0"/>
            <a:t>מחלקת חינוך</a:t>
          </a:r>
        </a:p>
        <a:p>
          <a:pPr rtl="1"/>
          <a:r>
            <a:rPr lang="he-IL" sz="2800" b="1" i="0" dirty="0"/>
            <a:t>צוות פיקוח ובקרה</a:t>
          </a:r>
        </a:p>
        <a:p>
          <a:pPr rtl="1"/>
          <a:endParaRPr lang="he-IL" sz="3600" b="1" i="0" dirty="0">
            <a:highlight>
              <a:srgbClr val="008080"/>
            </a:highlight>
          </a:endParaRPr>
        </a:p>
      </dgm:t>
    </dgm:pt>
    <dgm:pt modelId="{2085C9D9-050C-4D53-9A8B-9AD10095AE0E}" type="parTrans" cxnId="{1952FF16-098A-4C24-A6C3-DEC28A45622B}">
      <dgm:prSet/>
      <dgm:spPr/>
      <dgm:t>
        <a:bodyPr/>
        <a:lstStyle/>
        <a:p>
          <a:pPr rtl="1"/>
          <a:endParaRPr lang="he-IL"/>
        </a:p>
      </dgm:t>
    </dgm:pt>
    <dgm:pt modelId="{103E8C2D-7A3C-47A1-AD6E-39C945C1E01F}" type="sibTrans" cxnId="{1952FF16-098A-4C24-A6C3-DEC28A45622B}">
      <dgm:prSet/>
      <dgm:spPr/>
      <dgm:t>
        <a:bodyPr/>
        <a:lstStyle/>
        <a:p>
          <a:pPr rtl="1"/>
          <a:endParaRPr lang="he-IL"/>
        </a:p>
      </dgm:t>
    </dgm:pt>
    <dgm:pt modelId="{98024B54-6715-43E8-9EC2-B57B81980BFD}">
      <dgm:prSet phldrT="[טקסט]" custT="1"/>
      <dgm:spPr/>
      <dgm:t>
        <a:bodyPr/>
        <a:lstStyle/>
        <a:p>
          <a:pPr algn="ctr" rtl="1"/>
          <a:r>
            <a:rPr lang="he-IL" sz="3200" b="1" i="0" dirty="0">
              <a:highlight>
                <a:srgbClr val="008080"/>
              </a:highlight>
            </a:rPr>
            <a:t>רשות מקומית</a:t>
          </a:r>
        </a:p>
        <a:p>
          <a:pPr algn="ctr" rtl="1"/>
          <a:r>
            <a:rPr lang="he-IL" sz="2800" b="1" i="0" dirty="0" err="1">
              <a:solidFill>
                <a:schemeClr val="bg1"/>
              </a:solidFill>
              <a:effectLst/>
            </a:rPr>
            <a:t>מינהל</a:t>
          </a:r>
          <a:r>
            <a:rPr lang="he-IL" sz="2800" b="1" i="0" dirty="0">
              <a:solidFill>
                <a:schemeClr val="bg1"/>
              </a:solidFill>
              <a:effectLst/>
            </a:rPr>
            <a:t> החינוך העירוני</a:t>
          </a:r>
        </a:p>
      </dgm:t>
    </dgm:pt>
    <dgm:pt modelId="{AEDA6354-0BA5-462F-B549-13412E670C0F}" type="sibTrans" cxnId="{D5E62162-0193-496C-A9FC-9CE6BB8EA5C4}">
      <dgm:prSet/>
      <dgm:spPr/>
      <dgm:t>
        <a:bodyPr/>
        <a:lstStyle/>
        <a:p>
          <a:pPr rtl="1"/>
          <a:endParaRPr lang="he-IL"/>
        </a:p>
      </dgm:t>
    </dgm:pt>
    <dgm:pt modelId="{6177B437-4CA5-4FBB-A89B-EB0FF32DAEB0}" type="parTrans" cxnId="{D5E62162-0193-496C-A9FC-9CE6BB8EA5C4}">
      <dgm:prSet/>
      <dgm:spPr/>
      <dgm:t>
        <a:bodyPr/>
        <a:lstStyle/>
        <a:p>
          <a:pPr rtl="1"/>
          <a:endParaRPr lang="he-IL"/>
        </a:p>
      </dgm:t>
    </dgm:pt>
    <dgm:pt modelId="{D2277B48-21F5-420C-B32F-250FFEED6637}" type="pres">
      <dgm:prSet presAssocID="{674A3DEF-3F81-4DAA-8A64-BE6342E304EE}" presName="Name0" presStyleCnt="0">
        <dgm:presLayoutVars>
          <dgm:dir/>
          <dgm:resizeHandles val="exact"/>
        </dgm:presLayoutVars>
      </dgm:prSet>
      <dgm:spPr/>
    </dgm:pt>
    <dgm:pt modelId="{AA5BB0B7-14B6-4D1C-807D-B86C06F65FEB}" type="pres">
      <dgm:prSet presAssocID="{813332CE-C003-492C-B5D1-DACB8E39A58A}" presName="node" presStyleLbl="node1" presStyleIdx="0" presStyleCnt="4" custScaleX="166439" custScaleY="197770" custRadScaleRad="100508" custRadScaleInc="12813">
        <dgm:presLayoutVars>
          <dgm:bulletEnabled val="1"/>
        </dgm:presLayoutVars>
      </dgm:prSet>
      <dgm:spPr/>
    </dgm:pt>
    <dgm:pt modelId="{37DBDE3A-DCAC-41A6-9910-8B30083502F0}" type="pres">
      <dgm:prSet presAssocID="{EDBD4C19-66D6-4395-9510-AD06B6886A17}" presName="sibTrans" presStyleLbl="sibTrans2D1" presStyleIdx="0" presStyleCnt="4"/>
      <dgm:spPr/>
    </dgm:pt>
    <dgm:pt modelId="{A1D674D6-7630-43AA-91C1-1800C1AF8583}" type="pres">
      <dgm:prSet presAssocID="{EDBD4C19-66D6-4395-9510-AD06B6886A17}" presName="connectorText" presStyleLbl="sibTrans2D1" presStyleIdx="0" presStyleCnt="4"/>
      <dgm:spPr/>
    </dgm:pt>
    <dgm:pt modelId="{C9964C6B-8A70-4F78-9B2C-53A3582A3610}" type="pres">
      <dgm:prSet presAssocID="{98024B54-6715-43E8-9EC2-B57B81980BFD}" presName="node" presStyleLbl="node1" presStyleIdx="1" presStyleCnt="4" custScaleX="157011" custScaleY="195739" custRadScaleRad="100692" custRadScaleInc="165">
        <dgm:presLayoutVars>
          <dgm:bulletEnabled val="1"/>
        </dgm:presLayoutVars>
      </dgm:prSet>
      <dgm:spPr/>
    </dgm:pt>
    <dgm:pt modelId="{DAD51FA4-9418-4566-897F-24F3A53D2586}" type="pres">
      <dgm:prSet presAssocID="{AEDA6354-0BA5-462F-B549-13412E670C0F}" presName="sibTrans" presStyleLbl="sibTrans2D1" presStyleIdx="1" presStyleCnt="4"/>
      <dgm:spPr/>
    </dgm:pt>
    <dgm:pt modelId="{330498EE-E56B-4D4C-9522-577A65B1CD76}" type="pres">
      <dgm:prSet presAssocID="{AEDA6354-0BA5-462F-B549-13412E670C0F}" presName="connectorText" presStyleLbl="sibTrans2D1" presStyleIdx="1" presStyleCnt="4"/>
      <dgm:spPr/>
    </dgm:pt>
    <dgm:pt modelId="{E85A1609-AF49-42F6-B241-B2144C630A32}" type="pres">
      <dgm:prSet presAssocID="{C0C1F626-E9A2-40CD-AD75-E3DA2688EAE0}" presName="node" presStyleLbl="node1" presStyleIdx="2" presStyleCnt="4" custScaleX="152360" custScaleY="196889" custRadScaleRad="101933" custRadScaleInc="-11208">
        <dgm:presLayoutVars>
          <dgm:bulletEnabled val="1"/>
        </dgm:presLayoutVars>
      </dgm:prSet>
      <dgm:spPr/>
    </dgm:pt>
    <dgm:pt modelId="{BB9786DD-485A-4DE6-9BD6-C00D5F8F1DBA}" type="pres">
      <dgm:prSet presAssocID="{DE624D25-C53B-4AAF-9387-FA92070B8247}" presName="sibTrans" presStyleLbl="sibTrans2D1" presStyleIdx="2" presStyleCnt="4"/>
      <dgm:spPr/>
    </dgm:pt>
    <dgm:pt modelId="{7507D27F-A21A-44BE-A050-4C8C047A69E2}" type="pres">
      <dgm:prSet presAssocID="{DE624D25-C53B-4AAF-9387-FA92070B8247}" presName="connectorText" presStyleLbl="sibTrans2D1" presStyleIdx="2" presStyleCnt="4"/>
      <dgm:spPr/>
    </dgm:pt>
    <dgm:pt modelId="{2D489CDA-F6F6-4E96-B57B-368017BB419C}" type="pres">
      <dgm:prSet presAssocID="{67C2A081-7385-497B-ACF0-4ACC94B37202}" presName="node" presStyleLbl="node1" presStyleIdx="3" presStyleCnt="4" custScaleX="157011" custScaleY="195739" custRadScaleRad="83756" custRadScaleInc="-914">
        <dgm:presLayoutVars>
          <dgm:bulletEnabled val="1"/>
        </dgm:presLayoutVars>
      </dgm:prSet>
      <dgm:spPr/>
    </dgm:pt>
    <dgm:pt modelId="{79470FEA-37F7-4D86-89C5-44056C68FAD8}" type="pres">
      <dgm:prSet presAssocID="{103E8C2D-7A3C-47A1-AD6E-39C945C1E01F}" presName="sibTrans" presStyleLbl="sibTrans2D1" presStyleIdx="3" presStyleCnt="4"/>
      <dgm:spPr/>
    </dgm:pt>
    <dgm:pt modelId="{EFDADEEE-C02A-4CB4-8168-9D994F430284}" type="pres">
      <dgm:prSet presAssocID="{103E8C2D-7A3C-47A1-AD6E-39C945C1E01F}" presName="connectorText" presStyleLbl="sibTrans2D1" presStyleIdx="3" presStyleCnt="4"/>
      <dgm:spPr/>
    </dgm:pt>
  </dgm:ptLst>
  <dgm:cxnLst>
    <dgm:cxn modelId="{5FC55F0B-7AE3-495D-BD45-6E52708EE186}" type="presOf" srcId="{103E8C2D-7A3C-47A1-AD6E-39C945C1E01F}" destId="{EFDADEEE-C02A-4CB4-8168-9D994F430284}" srcOrd="1" destOrd="0" presId="urn:microsoft.com/office/officeart/2005/8/layout/cycle7"/>
    <dgm:cxn modelId="{AA6C7210-095A-42C8-AFFA-2BC95A95CF5E}" type="presOf" srcId="{674A3DEF-3F81-4DAA-8A64-BE6342E304EE}" destId="{D2277B48-21F5-420C-B32F-250FFEED6637}" srcOrd="0" destOrd="0" presId="urn:microsoft.com/office/officeart/2005/8/layout/cycle7"/>
    <dgm:cxn modelId="{21DC1312-B74D-4D11-8E91-FA189C696157}" type="presOf" srcId="{DE624D25-C53B-4AAF-9387-FA92070B8247}" destId="{7507D27F-A21A-44BE-A050-4C8C047A69E2}" srcOrd="1" destOrd="0" presId="urn:microsoft.com/office/officeart/2005/8/layout/cycle7"/>
    <dgm:cxn modelId="{1952FF16-098A-4C24-A6C3-DEC28A45622B}" srcId="{674A3DEF-3F81-4DAA-8A64-BE6342E304EE}" destId="{67C2A081-7385-497B-ACF0-4ACC94B37202}" srcOrd="3" destOrd="0" parTransId="{2085C9D9-050C-4D53-9A8B-9AD10095AE0E}" sibTransId="{103E8C2D-7A3C-47A1-AD6E-39C945C1E01F}"/>
    <dgm:cxn modelId="{FA60E936-6A44-4C77-8A3D-8E1F849CA5A9}" type="presOf" srcId="{EDBD4C19-66D6-4395-9510-AD06B6886A17}" destId="{37DBDE3A-DCAC-41A6-9910-8B30083502F0}" srcOrd="0" destOrd="0" presId="urn:microsoft.com/office/officeart/2005/8/layout/cycle7"/>
    <dgm:cxn modelId="{1698FD3B-F98F-44BB-BF6E-60279C57CF3B}" srcId="{674A3DEF-3F81-4DAA-8A64-BE6342E304EE}" destId="{813332CE-C003-492C-B5D1-DACB8E39A58A}" srcOrd="0" destOrd="0" parTransId="{6047EEA2-488F-45CD-9DCA-801A9F7C26E2}" sibTransId="{EDBD4C19-66D6-4395-9510-AD06B6886A17}"/>
    <dgm:cxn modelId="{59245A5F-1558-4137-9F5D-8328517758BC}" srcId="{674A3DEF-3F81-4DAA-8A64-BE6342E304EE}" destId="{C0C1F626-E9A2-40CD-AD75-E3DA2688EAE0}" srcOrd="2" destOrd="0" parTransId="{D51CB674-B90B-4CC9-B37F-354D1A68EFE4}" sibTransId="{DE624D25-C53B-4AAF-9387-FA92070B8247}"/>
    <dgm:cxn modelId="{D5E62162-0193-496C-A9FC-9CE6BB8EA5C4}" srcId="{674A3DEF-3F81-4DAA-8A64-BE6342E304EE}" destId="{98024B54-6715-43E8-9EC2-B57B81980BFD}" srcOrd="1" destOrd="0" parTransId="{6177B437-4CA5-4FBB-A89B-EB0FF32DAEB0}" sibTransId="{AEDA6354-0BA5-462F-B549-13412E670C0F}"/>
    <dgm:cxn modelId="{D72B2C63-BEB3-4380-89D5-7BCE68E39D8E}" type="presOf" srcId="{67C2A081-7385-497B-ACF0-4ACC94B37202}" destId="{2D489CDA-F6F6-4E96-B57B-368017BB419C}" srcOrd="0" destOrd="0" presId="urn:microsoft.com/office/officeart/2005/8/layout/cycle7"/>
    <dgm:cxn modelId="{A18CC750-0831-4B1A-A2B4-0EF77998A3D4}" type="presOf" srcId="{98024B54-6715-43E8-9EC2-B57B81980BFD}" destId="{C9964C6B-8A70-4F78-9B2C-53A3582A3610}" srcOrd="0" destOrd="0" presId="urn:microsoft.com/office/officeart/2005/8/layout/cycle7"/>
    <dgm:cxn modelId="{D91B5A53-0C29-4D4F-861F-8B5CDC67A31F}" type="presOf" srcId="{EDBD4C19-66D6-4395-9510-AD06B6886A17}" destId="{A1D674D6-7630-43AA-91C1-1800C1AF8583}" srcOrd="1" destOrd="0" presId="urn:microsoft.com/office/officeart/2005/8/layout/cycle7"/>
    <dgm:cxn modelId="{120E319C-F92D-4EC2-9731-F0F613BA8757}" type="presOf" srcId="{AEDA6354-0BA5-462F-B549-13412E670C0F}" destId="{330498EE-E56B-4D4C-9522-577A65B1CD76}" srcOrd="1" destOrd="0" presId="urn:microsoft.com/office/officeart/2005/8/layout/cycle7"/>
    <dgm:cxn modelId="{845BF1CE-E794-4311-83A8-6010A8A7DCD6}" type="presOf" srcId="{AEDA6354-0BA5-462F-B549-13412E670C0F}" destId="{DAD51FA4-9418-4566-897F-24F3A53D2586}" srcOrd="0" destOrd="0" presId="urn:microsoft.com/office/officeart/2005/8/layout/cycle7"/>
    <dgm:cxn modelId="{575230DF-CCA4-426A-9652-B4865A1878F6}" type="presOf" srcId="{813332CE-C003-492C-B5D1-DACB8E39A58A}" destId="{AA5BB0B7-14B6-4D1C-807D-B86C06F65FEB}" srcOrd="0" destOrd="0" presId="urn:microsoft.com/office/officeart/2005/8/layout/cycle7"/>
    <dgm:cxn modelId="{81E343E3-FC3F-461D-9D1E-5AC804748519}" type="presOf" srcId="{103E8C2D-7A3C-47A1-AD6E-39C945C1E01F}" destId="{79470FEA-37F7-4D86-89C5-44056C68FAD8}" srcOrd="0" destOrd="0" presId="urn:microsoft.com/office/officeart/2005/8/layout/cycle7"/>
    <dgm:cxn modelId="{EEC894F2-8097-4EAD-AFF9-EA5F6C066CAC}" type="presOf" srcId="{C0C1F626-E9A2-40CD-AD75-E3DA2688EAE0}" destId="{E85A1609-AF49-42F6-B241-B2144C630A32}" srcOrd="0" destOrd="0" presId="urn:microsoft.com/office/officeart/2005/8/layout/cycle7"/>
    <dgm:cxn modelId="{450E80FD-6620-422E-BBB5-B871A318D3A2}" type="presOf" srcId="{DE624D25-C53B-4AAF-9387-FA92070B8247}" destId="{BB9786DD-485A-4DE6-9BD6-C00D5F8F1DBA}" srcOrd="0" destOrd="0" presId="urn:microsoft.com/office/officeart/2005/8/layout/cycle7"/>
    <dgm:cxn modelId="{600E233C-08A3-4BA0-BC99-CAA3803A5006}" type="presParOf" srcId="{D2277B48-21F5-420C-B32F-250FFEED6637}" destId="{AA5BB0B7-14B6-4D1C-807D-B86C06F65FEB}" srcOrd="0" destOrd="0" presId="urn:microsoft.com/office/officeart/2005/8/layout/cycle7"/>
    <dgm:cxn modelId="{920D395D-DABA-440A-935A-55A972BB69C5}" type="presParOf" srcId="{D2277B48-21F5-420C-B32F-250FFEED6637}" destId="{37DBDE3A-DCAC-41A6-9910-8B30083502F0}" srcOrd="1" destOrd="0" presId="urn:microsoft.com/office/officeart/2005/8/layout/cycle7"/>
    <dgm:cxn modelId="{8C2F894E-D06E-4A5F-909C-095BC16163DF}" type="presParOf" srcId="{37DBDE3A-DCAC-41A6-9910-8B30083502F0}" destId="{A1D674D6-7630-43AA-91C1-1800C1AF8583}" srcOrd="0" destOrd="0" presId="urn:microsoft.com/office/officeart/2005/8/layout/cycle7"/>
    <dgm:cxn modelId="{C952CDB8-1332-4F01-BAEC-43BB8971B3F5}" type="presParOf" srcId="{D2277B48-21F5-420C-B32F-250FFEED6637}" destId="{C9964C6B-8A70-4F78-9B2C-53A3582A3610}" srcOrd="2" destOrd="0" presId="urn:microsoft.com/office/officeart/2005/8/layout/cycle7"/>
    <dgm:cxn modelId="{B624F740-C687-42B2-BA04-2F81C75DEF5C}" type="presParOf" srcId="{D2277B48-21F5-420C-B32F-250FFEED6637}" destId="{DAD51FA4-9418-4566-897F-24F3A53D2586}" srcOrd="3" destOrd="0" presId="urn:microsoft.com/office/officeart/2005/8/layout/cycle7"/>
    <dgm:cxn modelId="{9A3E45E4-8022-4DB6-BCAD-2D4A1E465E78}" type="presParOf" srcId="{DAD51FA4-9418-4566-897F-24F3A53D2586}" destId="{330498EE-E56B-4D4C-9522-577A65B1CD76}" srcOrd="0" destOrd="0" presId="urn:microsoft.com/office/officeart/2005/8/layout/cycle7"/>
    <dgm:cxn modelId="{27D93A93-02BC-4890-9529-6F3FAF39401E}" type="presParOf" srcId="{D2277B48-21F5-420C-B32F-250FFEED6637}" destId="{E85A1609-AF49-42F6-B241-B2144C630A32}" srcOrd="4" destOrd="0" presId="urn:microsoft.com/office/officeart/2005/8/layout/cycle7"/>
    <dgm:cxn modelId="{A10DDDE7-8797-4BF0-B449-3576D2BBAA8A}" type="presParOf" srcId="{D2277B48-21F5-420C-B32F-250FFEED6637}" destId="{BB9786DD-485A-4DE6-9BD6-C00D5F8F1DBA}" srcOrd="5" destOrd="0" presId="urn:microsoft.com/office/officeart/2005/8/layout/cycle7"/>
    <dgm:cxn modelId="{E27896C6-E32D-4739-B990-1EBDDAC6DCDF}" type="presParOf" srcId="{BB9786DD-485A-4DE6-9BD6-C00D5F8F1DBA}" destId="{7507D27F-A21A-44BE-A050-4C8C047A69E2}" srcOrd="0" destOrd="0" presId="urn:microsoft.com/office/officeart/2005/8/layout/cycle7"/>
    <dgm:cxn modelId="{303ED9F6-5DBD-422E-9EBA-C913ACFCEB76}" type="presParOf" srcId="{D2277B48-21F5-420C-B32F-250FFEED6637}" destId="{2D489CDA-F6F6-4E96-B57B-368017BB419C}" srcOrd="6" destOrd="0" presId="urn:microsoft.com/office/officeart/2005/8/layout/cycle7"/>
    <dgm:cxn modelId="{748E863B-7D93-4DD1-86F3-4DFF3DBEBB7F}" type="presParOf" srcId="{D2277B48-21F5-420C-B32F-250FFEED6637}" destId="{79470FEA-37F7-4D86-89C5-44056C68FAD8}" srcOrd="7" destOrd="0" presId="urn:microsoft.com/office/officeart/2005/8/layout/cycle7"/>
    <dgm:cxn modelId="{CEE063C4-2F00-45CD-8EF6-BAE54D324F36}" type="presParOf" srcId="{79470FEA-37F7-4D86-89C5-44056C68FAD8}" destId="{EFDADEEE-C02A-4CB4-8168-9D994F430284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5BB0B7-14B6-4D1C-807D-B86C06F65FEB}">
      <dsp:nvSpPr>
        <dsp:cNvPr id="0" name=""/>
        <dsp:cNvSpPr/>
      </dsp:nvSpPr>
      <dsp:spPr>
        <a:xfrm>
          <a:off x="2331025" y="-530792"/>
          <a:ext cx="3644636" cy="21653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b="1" u="none" kern="1200" dirty="0">
              <a:solidFill>
                <a:schemeClr val="bg1"/>
              </a:solidFill>
              <a:highlight>
                <a:srgbClr val="008080"/>
              </a:highlight>
            </a:rPr>
            <a:t>משרד החינוך</a:t>
          </a:r>
        </a:p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b="1" kern="1200" dirty="0" err="1"/>
            <a:t>רפרנטית</a:t>
          </a:r>
          <a:r>
            <a:rPr lang="he-IL" sz="2800" b="1" kern="1200" dirty="0"/>
            <a:t> תכנית "ניצנים" מחוז תל אביב</a:t>
          </a:r>
          <a:endParaRPr lang="he-IL" sz="2400" b="1" kern="1200" dirty="0"/>
        </a:p>
      </dsp:txBody>
      <dsp:txXfrm>
        <a:off x="2394446" y="-467371"/>
        <a:ext cx="3517794" cy="2038514"/>
      </dsp:txXfrm>
    </dsp:sp>
    <dsp:sp modelId="{37DBDE3A-DCAC-41A6-9910-8B30083502F0}">
      <dsp:nvSpPr>
        <dsp:cNvPr id="0" name=""/>
        <dsp:cNvSpPr/>
      </dsp:nvSpPr>
      <dsp:spPr>
        <a:xfrm rot="13671730">
          <a:off x="5091585" y="1419570"/>
          <a:ext cx="40339" cy="3832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700" kern="1200"/>
        </a:p>
      </dsp:txBody>
      <dsp:txXfrm rot="10800000">
        <a:off x="5103687" y="1496212"/>
        <a:ext cx="16135" cy="229926"/>
      </dsp:txXfrm>
    </dsp:sp>
    <dsp:sp modelId="{C9964C6B-8A70-4F78-9B2C-53A3582A3610}">
      <dsp:nvSpPr>
        <dsp:cNvPr id="0" name=""/>
        <dsp:cNvSpPr/>
      </dsp:nvSpPr>
      <dsp:spPr>
        <a:xfrm>
          <a:off x="4341015" y="1587785"/>
          <a:ext cx="3438184" cy="2143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b="1" i="0" kern="1200" dirty="0">
              <a:highlight>
                <a:srgbClr val="008080"/>
              </a:highlight>
            </a:rPr>
            <a:t>רשות מקומית</a:t>
          </a:r>
        </a:p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b="1" i="0" kern="1200" dirty="0" err="1">
              <a:solidFill>
                <a:schemeClr val="bg1"/>
              </a:solidFill>
              <a:effectLst/>
            </a:rPr>
            <a:t>מינהל</a:t>
          </a:r>
          <a:r>
            <a:rPr lang="he-IL" sz="2800" b="1" i="0" kern="1200" dirty="0">
              <a:solidFill>
                <a:schemeClr val="bg1"/>
              </a:solidFill>
              <a:effectLst/>
            </a:rPr>
            <a:t> החינוך העירוני</a:t>
          </a:r>
        </a:p>
      </dsp:txBody>
      <dsp:txXfrm>
        <a:off x="4403785" y="1650555"/>
        <a:ext cx="3312644" cy="2017579"/>
      </dsp:txXfrm>
    </dsp:sp>
    <dsp:sp modelId="{DAD51FA4-9418-4566-897F-24F3A53D2586}">
      <dsp:nvSpPr>
        <dsp:cNvPr id="0" name=""/>
        <dsp:cNvSpPr/>
      </dsp:nvSpPr>
      <dsp:spPr>
        <a:xfrm rot="18754057">
          <a:off x="5077491" y="3515580"/>
          <a:ext cx="40339" cy="3832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700" kern="1200"/>
        </a:p>
      </dsp:txBody>
      <dsp:txXfrm>
        <a:off x="5089593" y="3592222"/>
        <a:ext cx="16135" cy="229926"/>
      </dsp:txXfrm>
    </dsp:sp>
    <dsp:sp modelId="{E85A1609-AF49-42F6-B241-B2144C630A32}">
      <dsp:nvSpPr>
        <dsp:cNvPr id="0" name=""/>
        <dsp:cNvSpPr/>
      </dsp:nvSpPr>
      <dsp:spPr>
        <a:xfrm>
          <a:off x="2461263" y="3683466"/>
          <a:ext cx="3336337" cy="21557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3200" b="1" kern="1200" dirty="0">
              <a:highlight>
                <a:srgbClr val="008080"/>
              </a:highlight>
            </a:rPr>
            <a:t>נציגות הורים</a:t>
          </a:r>
        </a:p>
        <a:p>
          <a:pPr marL="0"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b="1" kern="1200" dirty="0"/>
            <a:t> </a:t>
          </a:r>
          <a:r>
            <a:rPr lang="he-IL" sz="2800" b="1" kern="1200" dirty="0" err="1"/>
            <a:t>יו"רים</a:t>
          </a:r>
          <a:r>
            <a:rPr lang="he-IL" sz="2800" b="1" kern="1200" dirty="0"/>
            <a:t> וממונים</a:t>
          </a:r>
        </a:p>
        <a:p>
          <a:pPr marL="0"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b="1" kern="1200" dirty="0"/>
            <a:t>לענייני </a:t>
          </a:r>
          <a:r>
            <a:rPr lang="he-IL" sz="2800" b="1" kern="1200" dirty="0" err="1"/>
            <a:t>הצהרוניות</a:t>
          </a:r>
          <a:endParaRPr lang="he-IL" sz="2800" b="1" kern="1200" dirty="0"/>
        </a:p>
      </dsp:txBody>
      <dsp:txXfrm>
        <a:off x="2524402" y="3746605"/>
        <a:ext cx="3210059" cy="2029432"/>
      </dsp:txXfrm>
    </dsp:sp>
    <dsp:sp modelId="{BB9786DD-485A-4DE6-9BD6-C00D5F8F1DBA}">
      <dsp:nvSpPr>
        <dsp:cNvPr id="0" name=""/>
        <dsp:cNvSpPr/>
      </dsp:nvSpPr>
      <dsp:spPr>
        <a:xfrm rot="2819550">
          <a:off x="3130627" y="3520534"/>
          <a:ext cx="40339" cy="3832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700" kern="1200"/>
        </a:p>
      </dsp:txBody>
      <dsp:txXfrm>
        <a:off x="3142729" y="3597176"/>
        <a:ext cx="16135" cy="229926"/>
      </dsp:txXfrm>
    </dsp:sp>
    <dsp:sp modelId="{2D489CDA-F6F6-4E96-B57B-368017BB419C}">
      <dsp:nvSpPr>
        <dsp:cNvPr id="0" name=""/>
        <dsp:cNvSpPr/>
      </dsp:nvSpPr>
      <dsp:spPr>
        <a:xfrm>
          <a:off x="458942" y="1597693"/>
          <a:ext cx="3438184" cy="2143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200" b="1" i="0" kern="1200" dirty="0">
            <a:highlight>
              <a:srgbClr val="008080"/>
            </a:highlight>
          </a:endParaRPr>
        </a:p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b="1" i="0" kern="1200" dirty="0">
              <a:highlight>
                <a:srgbClr val="008080"/>
              </a:highlight>
            </a:rPr>
            <a:t>יובל חינוך</a:t>
          </a:r>
        </a:p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b="1" i="0" kern="1200" dirty="0"/>
            <a:t>מחלקת חינוך</a:t>
          </a:r>
        </a:p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b="1" i="0" kern="1200" dirty="0"/>
            <a:t>צוות פיקוח ובקרה</a:t>
          </a:r>
        </a:p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600" b="1" i="0" kern="1200" dirty="0">
            <a:highlight>
              <a:srgbClr val="008080"/>
            </a:highlight>
          </a:endParaRPr>
        </a:p>
      </dsp:txBody>
      <dsp:txXfrm>
        <a:off x="521712" y="1660463"/>
        <a:ext cx="3312644" cy="2017579"/>
      </dsp:txXfrm>
    </dsp:sp>
    <dsp:sp modelId="{79470FEA-37F7-4D86-89C5-44056C68FAD8}">
      <dsp:nvSpPr>
        <dsp:cNvPr id="0" name=""/>
        <dsp:cNvSpPr/>
      </dsp:nvSpPr>
      <dsp:spPr>
        <a:xfrm rot="7980722">
          <a:off x="3140332" y="1424524"/>
          <a:ext cx="40339" cy="3832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700" kern="1200"/>
        </a:p>
      </dsp:txBody>
      <dsp:txXfrm rot="10800000">
        <a:off x="3152434" y="1501166"/>
        <a:ext cx="16135" cy="229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8B20E7C-DD16-4A45-95F7-BC520ADD5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745FCC4-543C-4735-971E-0F3A31E4C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C305047-3B48-4E7D-9CD6-1935ED8B2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9959ACC-C4C0-4923-B58D-FF80241FF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53ACC47-0898-429E-9B98-AF8F94F0F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17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276AB5-7EC3-41EA-A5BD-DE7D600D7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7FC839-8299-4E1E-ADE0-EDEEBA759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2DCDF6A-A388-450A-A5BF-181A2A3C9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2630033-7F7D-46E3-B401-4F89822E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56C91EE-5D59-4E31-86B0-9DD582CC9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42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142857-BEC8-4DA6-A522-E291B44C2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5C0429C-628F-42CE-B3ED-0E559FDBA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682F706-E163-404B-96EE-CC1655247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5DC8029-B673-42A4-9341-69E132F00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2D11449-4F50-4C35-8C23-4E6FB6A56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AC6BACC-DFD7-40E0-87E4-78D4628A5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25F973F-D1C0-48E4-A067-56E78301A4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23DC283-5236-4057-90AB-924C89EEE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F51722B-1A65-4874-864A-C1E368D4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CC7CB25-8A62-4F89-8888-3F75B3C2E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4A45530-BE43-4956-83AA-5ADA7D95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99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789D07-DA43-403E-9042-E178F55D2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E1BD0D0-0D7C-46C1-A4B9-5BFEFBBF8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808C988-52ED-4369-8018-46D84E047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4CAED726-934E-479A-B1B5-ADA883ECD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CDD33BAE-F7ED-4641-AE58-CDCBF2E838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09BD13D-5FE3-45ED-B37F-1314D31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37792184-9701-4087-BF14-5FA3B37B1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3399B6E-1A25-436F-9F6E-F9B8FF1D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14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24BFBC-6DAD-4F41-910E-0E3DACAAB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6EA576FF-A737-4112-8087-8499E8AAE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B7859076-B018-4D09-82F5-CC7D20B2D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0E89A94C-D875-4D8D-98C2-C442CC857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3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303063A0-FBF0-4F90-ADCF-1756237FE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DDB8899-5360-4A6B-9866-BC28930EB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7A68BBE-8905-4926-BB95-FDA3CF645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440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A4A7E4-8D24-4C8A-A2A7-DB743A57F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B46B23-3B5D-4AA9-AF21-170D5E9CD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E93B4D8-A01C-42E1-82F7-2837E1799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53383F6-5910-443B-B551-4B73F22E4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A9315F0-87D2-44E1-8565-3A4CEB42D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802EB67-0EF7-48DB-8DD3-91D17827F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53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C77C73-7088-42E9-808A-5A9F1197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E9D5394-F3A7-48A2-ACB1-1A0F3B848A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1226D9C-EDDF-4933-8C00-13EF17618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279624E-0F63-4DC9-975C-F116C3598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A23DF45-0D0F-4A29-B604-32E376B25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CDD0A6A-37E7-44CD-8304-BDC5997D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71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48B0EB-DDB6-4544-9899-7EABBC890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7318141-CD42-4827-A6FB-47EC02737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115DFC9-10B6-4C00-81E0-C20E66F43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24045CA-A55B-4A2A-95AE-E5BAB395F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00254D5-D1E5-4B2A-9825-AB8590D6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5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CEC99C7F-2BF1-4B8A-A5F2-D2A5679659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A52BE9C-0A96-4312-A0CE-E6AA9579E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16D7469-3024-41B4-BC87-645201710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0429865-432C-42A2-A8E7-DD7BBDAA0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C78F42C-9091-4B5A-90D4-FC5500BC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94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56E3BC0F-E7DA-46F3-9A48-E7AD7556B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0B2DEBB-5764-4998-8913-41D4D5C3A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03FB08F-B13D-4BC6-80AE-14136D8CDA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966D348-B4C7-4FE1-8DB5-292634A466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E3C6461-19CC-49A5-BA0E-DE7BD2F7B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49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hf sldNum="0"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&amp;ehk=87KRkF7TfT9Wp9GqCNkLBA&amp;r=0&amp;pid=OfficeInsert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hu.wikipedia.org/wiki/F%C3%A1jl:Working_Together_Teamwork_Puzzle_Concept.jpg" TargetMode="External"/><Relationship Id="rId2" Type="http://schemas.openxmlformats.org/officeDocument/2006/relationships/image" Target="../media/image3.jpg&amp;ehk=TWPhhnGuR5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ifferentiationlcs.wikispaces.com/Elementary" TargetMode="External"/><Relationship Id="rId2" Type="http://schemas.openxmlformats.org/officeDocument/2006/relationships/image" Target="../media/image4.jpg&amp;ehk=DhFhXRhf6tasmkWwiwQGpw&amp;r=0&amp;pid=OfficeInsert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rinat@yuvalchi.co.i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amitkpandeyece.blogspot.in/2012/09/business-school-selection-criteria-for.html" TargetMode="External"/><Relationship Id="rId2" Type="http://schemas.openxmlformats.org/officeDocument/2006/relationships/image" Target="../media/image5.jpg&amp;ehk=5ProH6XkV0prWv5thaZQIA&amp;r=0&amp;pid=OfficeInsert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hyperlink" Target="http://free-illustrations.gatag.net/2014/03/22/070000.html" TargetMode="External"/><Relationship Id="rId4" Type="http://schemas.openxmlformats.org/officeDocument/2006/relationships/image" Target="../media/image6.jpg&amp;ehk=EFJHxMhYtwXD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&amp;ehk=HrZzAVwtZWUOtSGcPPh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B867CE5A-B5A8-4D79-AF24-5F8012843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34362" y="0"/>
            <a:ext cx="14156399" cy="7091680"/>
          </a:xfrm>
          <a:prstGeom prst="rect">
            <a:avLst/>
          </a:prstGeom>
          <a:noFill/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0C1D4E73-D77C-4DAD-904A-8FECE46402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9120" y="609600"/>
            <a:ext cx="11064240" cy="3952240"/>
          </a:xfrm>
        </p:spPr>
        <p:txBody>
          <a:bodyPr>
            <a:normAutofit fontScale="90000"/>
          </a:bodyPr>
          <a:lstStyle/>
          <a:p>
            <a:r>
              <a:rPr lang="he-IL" sz="6600" dirty="0"/>
              <a:t>            </a:t>
            </a:r>
            <a:br>
              <a:rPr lang="he-IL" sz="6600" dirty="0"/>
            </a:br>
            <a:br>
              <a:rPr lang="he-IL" sz="6600" dirty="0"/>
            </a:br>
            <a:br>
              <a:rPr lang="he-IL" sz="6600" dirty="0"/>
            </a:br>
            <a:br>
              <a:rPr lang="he-IL" sz="6600" dirty="0"/>
            </a:br>
            <a:br>
              <a:rPr lang="he-IL" sz="6600" dirty="0"/>
            </a:br>
            <a:br>
              <a:rPr lang="he-IL" sz="6600" dirty="0"/>
            </a:br>
            <a:br>
              <a:rPr lang="he-IL" sz="6600" dirty="0"/>
            </a:br>
            <a:br>
              <a:rPr lang="he-IL" sz="6600" dirty="0"/>
            </a:br>
            <a:br>
              <a:rPr lang="he-IL" sz="6600" dirty="0"/>
            </a:br>
            <a:br>
              <a:rPr lang="he-IL" sz="6600" dirty="0"/>
            </a:br>
            <a:endParaRPr lang="he-IL" dirty="0">
              <a:solidFill>
                <a:srgbClr val="0070C0"/>
              </a:solidFill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531CACE-6788-4F84-B5FE-E51B109CE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5238" y="10806838"/>
            <a:ext cx="7592070" cy="220757"/>
          </a:xfrm>
        </p:spPr>
        <p:txBody>
          <a:bodyPr>
            <a:normAutofit fontScale="47500" lnSpcReduction="20000"/>
          </a:bodyPr>
          <a:lstStyle/>
          <a:p>
            <a:endParaRPr lang="he-IL" dirty="0"/>
          </a:p>
        </p:txBody>
      </p:sp>
      <p:pic>
        <p:nvPicPr>
          <p:cNvPr id="1026" name="תמונה 1">
            <a:extLst>
              <a:ext uri="{FF2B5EF4-FFF2-40B4-BE49-F238E27FC236}">
                <a16:creationId xmlns:a16="http://schemas.microsoft.com/office/drawing/2014/main" id="{D15036A9-03A1-49DF-B509-B7A1E8271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385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4FE701-3874-4403-8008-ED66F53F1BA4}"/>
              </a:ext>
            </a:extLst>
          </p:cNvPr>
          <p:cNvSpPr txBox="1"/>
          <p:nvPr/>
        </p:nvSpPr>
        <p:spPr>
          <a:xfrm>
            <a:off x="507076" y="1712423"/>
            <a:ext cx="9152313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b="1" dirty="0">
                <a:solidFill>
                  <a:schemeClr val="accent6">
                    <a:lumMod val="50000"/>
                  </a:schemeClr>
                </a:solidFill>
              </a:rPr>
              <a:t>תכנית "ניצנים" תשע"ח</a:t>
            </a:r>
          </a:p>
          <a:p>
            <a:r>
              <a:rPr lang="he-IL" sz="6600" b="1" dirty="0"/>
              <a:t>     </a:t>
            </a:r>
          </a:p>
          <a:p>
            <a:r>
              <a:rPr lang="he-IL" sz="6600" b="1" dirty="0">
                <a:solidFill>
                  <a:schemeClr val="accent6">
                    <a:lumMod val="50000"/>
                  </a:schemeClr>
                </a:solidFill>
              </a:rPr>
              <a:t>            </a:t>
            </a:r>
          </a:p>
          <a:p>
            <a:pPr algn="l"/>
            <a:r>
              <a:rPr lang="he-IL" sz="6600" b="1" dirty="0">
                <a:solidFill>
                  <a:schemeClr val="accent6">
                    <a:lumMod val="50000"/>
                  </a:schemeClr>
                </a:solidFill>
              </a:rPr>
              <a:t> יצאנו לדרך...</a:t>
            </a:r>
          </a:p>
        </p:txBody>
      </p:sp>
    </p:spTree>
    <p:extLst>
      <p:ext uri="{BB962C8B-B14F-4D97-AF65-F5344CB8AC3E}">
        <p14:creationId xmlns:p14="http://schemas.microsoft.com/office/powerpoint/2010/main" val="417389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693408-81FE-4303-B1D0-C010D247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-122390"/>
            <a:ext cx="7091680" cy="762000"/>
          </a:xfrm>
        </p:spPr>
        <p:txBody>
          <a:bodyPr>
            <a:normAutofit fontScale="90000"/>
          </a:bodyPr>
          <a:lstStyle/>
          <a:p>
            <a:br>
              <a:rPr lang="he-IL" dirty="0">
                <a:solidFill>
                  <a:srgbClr val="0070C0"/>
                </a:solidFill>
              </a:rPr>
            </a:br>
            <a:r>
              <a:rPr lang="he-IL" dirty="0">
                <a:solidFill>
                  <a:srgbClr val="0070C0"/>
                </a:solidFill>
              </a:rPr>
              <a:t>    </a:t>
            </a:r>
            <a:endParaRPr lang="he-IL" sz="73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תמונה 1">
            <a:extLst>
              <a:ext uri="{FF2B5EF4-FFF2-40B4-BE49-F238E27FC236}">
                <a16:creationId xmlns:a16="http://schemas.microsoft.com/office/drawing/2014/main" id="{579F0716-DB95-48A6-9725-FD707532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דיאגרמה 18">
            <a:extLst>
              <a:ext uri="{FF2B5EF4-FFF2-40B4-BE49-F238E27FC236}">
                <a16:creationId xmlns:a16="http://schemas.microsoft.com/office/drawing/2014/main" id="{0F48EB91-A617-4295-AFB0-B1937FCF15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0919129"/>
              </p:ext>
            </p:extLst>
          </p:nvPr>
        </p:nvGraphicFramePr>
        <p:xfrm>
          <a:off x="1675051" y="906308"/>
          <a:ext cx="7881643" cy="53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מלבן 19">
            <a:extLst>
              <a:ext uri="{FF2B5EF4-FFF2-40B4-BE49-F238E27FC236}">
                <a16:creationId xmlns:a16="http://schemas.microsoft.com/office/drawing/2014/main" id="{203EF6E8-5A89-4E04-90B5-920BD58735C7}"/>
              </a:ext>
            </a:extLst>
          </p:cNvPr>
          <p:cNvSpPr/>
          <p:nvPr/>
        </p:nvSpPr>
        <p:spPr>
          <a:xfrm>
            <a:off x="8515994" y="30265"/>
            <a:ext cx="36760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15730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נציגות </a:t>
            </a:r>
            <a:r>
              <a:rPr lang="he-IL" dirty="0" err="1">
                <a:solidFill>
                  <a:schemeClr val="accent3">
                    <a:lumMod val="50000"/>
                  </a:schemeClr>
                </a:solidFill>
              </a:rPr>
              <a:t>מינהל</a:t>
            </a: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 חינוך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נציגות יובל חינוך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נציגות הורים</a:t>
            </a:r>
          </a:p>
          <a:p>
            <a:pPr marL="0" indent="0">
              <a:buNone/>
            </a:pPr>
            <a:r>
              <a:rPr lang="he-IL" b="1" dirty="0">
                <a:solidFill>
                  <a:schemeClr val="accent3">
                    <a:lumMod val="50000"/>
                  </a:schemeClr>
                </a:solidFill>
              </a:rPr>
              <a:t>4 מפגשים שנתיים לליווי ומעקב אחר התקדמות התכנית</a:t>
            </a: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כותרת 6">
            <a:extLst>
              <a:ext uri="{FF2B5EF4-FFF2-40B4-BE49-F238E27FC236}">
                <a16:creationId xmlns:a16="http://schemas.microsoft.com/office/drawing/2014/main" id="{F06A0D40-E380-44DA-B80F-7AAEA889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7566"/>
            <a:ext cx="11353800" cy="752558"/>
          </a:xfrm>
        </p:spPr>
        <p:txBody>
          <a:bodyPr>
            <a:noAutofit/>
          </a:bodyPr>
          <a:lstStyle/>
          <a:p>
            <a:br>
              <a:rPr lang="he-IL" sz="2800" dirty="0"/>
            </a:br>
            <a:br>
              <a:rPr lang="he-IL" sz="2800" dirty="0"/>
            </a:br>
            <a:br>
              <a:rPr lang="he-IL" sz="2800" dirty="0"/>
            </a:b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יובל חינוך//תכנית ניצנים</a:t>
            </a: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                 </a:t>
            </a: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                  </a:t>
            </a: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                           </a:t>
            </a:r>
            <a:r>
              <a:rPr lang="he-IL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ועדת היגוי לתכנית </a:t>
            </a:r>
            <a:r>
              <a:rPr lang="he-IL" sz="36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הרשותית</a:t>
            </a:r>
            <a:endParaRPr lang="he-IL" sz="2800" dirty="0"/>
          </a:p>
        </p:txBody>
      </p:sp>
      <p:sp>
        <p:nvSpPr>
          <p:cNvPr id="8" name="חץ: למטה 7">
            <a:extLst>
              <a:ext uri="{FF2B5EF4-FFF2-40B4-BE49-F238E27FC236}">
                <a16:creationId xmlns:a16="http://schemas.microsoft.com/office/drawing/2014/main" id="{7DF7C3D3-35E4-4444-B768-C86FC4EFD0ED}"/>
              </a:ext>
            </a:extLst>
          </p:cNvPr>
          <p:cNvSpPr/>
          <p:nvPr/>
        </p:nvSpPr>
        <p:spPr>
          <a:xfrm>
            <a:off x="6096000" y="244154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>
            <a:extLst>
              <a:ext uri="{FF2B5EF4-FFF2-40B4-BE49-F238E27FC236}">
                <a16:creationId xmlns:a16="http://schemas.microsoft.com/office/drawing/2014/main" id="{FF9863B8-27FD-4574-959B-4B1F488B4B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62" r="123" b="3"/>
          <a:stretch/>
        </p:blipFill>
        <p:spPr>
          <a:xfrm>
            <a:off x="6074429" y="645982"/>
            <a:ext cx="5461724" cy="5577837"/>
          </a:xfrm>
          <a:prstGeom prst="rect">
            <a:avLst/>
          </a:prstGeom>
          <a:effectLst/>
        </p:spPr>
      </p:pic>
      <p:pic>
        <p:nvPicPr>
          <p:cNvPr id="4" name="תמונה 1" descr="תמונה שמכילה גרפיקה וקטורית&#10;&#10;תיאור שנוצר ברמת מהימנות גבוהה מאוד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7" name="כותרת 6">
            <a:extLst>
              <a:ext uri="{FF2B5EF4-FFF2-40B4-BE49-F238E27FC236}">
                <a16:creationId xmlns:a16="http://schemas.microsoft.com/office/drawing/2014/main" id="{F06A0D40-E380-44DA-B80F-7AAEA889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-906308"/>
            <a:ext cx="11481032" cy="2435703"/>
          </a:xfrm>
        </p:spPr>
        <p:txBody>
          <a:bodyPr>
            <a:normAutofit/>
          </a:bodyPr>
          <a:lstStyle/>
          <a:p>
            <a:br>
              <a:rPr lang="he-IL" sz="1400" dirty="0"/>
            </a:br>
            <a:br>
              <a:rPr lang="he-IL" sz="2800" dirty="0">
                <a:cs typeface="+mn-cs"/>
              </a:rPr>
            </a:b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יובל חינוך//תכנית ניצנים</a:t>
            </a:r>
            <a:br>
              <a:rPr lang="he-IL" sz="1400" dirty="0"/>
            </a:br>
            <a:br>
              <a:rPr lang="he-IL" sz="1400" b="1" dirty="0">
                <a:cs typeface="+mn-cs"/>
              </a:rPr>
            </a:br>
            <a:r>
              <a:rPr lang="he-IL" sz="1400" b="1" dirty="0">
                <a:cs typeface="+mn-cs"/>
              </a:rPr>
              <a:t>                 </a:t>
            </a:r>
            <a:br>
              <a:rPr lang="he-IL" sz="1400" b="1" dirty="0">
                <a:cs typeface="+mn-cs"/>
              </a:rPr>
            </a:br>
            <a:r>
              <a:rPr lang="he-IL" sz="1400" b="1" dirty="0">
                <a:cs typeface="+mn-cs"/>
              </a:rPr>
              <a:t>                  </a:t>
            </a:r>
            <a:br>
              <a:rPr lang="he-IL" sz="1400" b="1" dirty="0">
                <a:cs typeface="+mn-cs"/>
              </a:rPr>
            </a:br>
            <a:r>
              <a:rPr lang="he-IL" sz="1400" b="1" dirty="0">
                <a:cs typeface="+mn-cs"/>
              </a:rPr>
              <a:t>                           </a:t>
            </a:r>
            <a:endParaRPr lang="he-IL" sz="1400" dirty="0"/>
          </a:p>
        </p:txBody>
      </p:sp>
      <p:sp>
        <p:nvSpPr>
          <p:cNvPr id="12" name="חץ: ימינה 11">
            <a:extLst>
              <a:ext uri="{FF2B5EF4-FFF2-40B4-BE49-F238E27FC236}">
                <a16:creationId xmlns:a16="http://schemas.microsoft.com/office/drawing/2014/main" id="{1212B96B-CE86-4F71-8812-E0161EB4819C}"/>
              </a:ext>
            </a:extLst>
          </p:cNvPr>
          <p:cNvSpPr/>
          <p:nvPr/>
        </p:nvSpPr>
        <p:spPr>
          <a:xfrm>
            <a:off x="318149" y="1529396"/>
            <a:ext cx="5756280" cy="4082234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200000"/>
              </a:lnSpc>
            </a:pPr>
            <a:r>
              <a:rPr lang="he-I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להתאסף זו התחלה.</a:t>
            </a:r>
          </a:p>
          <a:p>
            <a:pPr algn="ctr">
              <a:lnSpc>
                <a:spcPct val="200000"/>
              </a:lnSpc>
            </a:pPr>
            <a:r>
              <a:rPr lang="he-I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להישאר ביחד זו התקדמות.</a:t>
            </a:r>
          </a:p>
          <a:p>
            <a:pPr algn="ctr">
              <a:lnSpc>
                <a:spcPct val="200000"/>
              </a:lnSpc>
            </a:pPr>
            <a:r>
              <a:rPr lang="he-IL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לעבוד ביחד זו הצלחה.</a:t>
            </a:r>
          </a:p>
          <a:p>
            <a:pPr algn="ctr">
              <a:lnSpc>
                <a:spcPct val="150000"/>
              </a:lnSpc>
            </a:pPr>
            <a:endParaRPr lang="he-IL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he-IL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הנרי פורד</a:t>
            </a:r>
          </a:p>
        </p:txBody>
      </p:sp>
    </p:spTree>
    <p:extLst>
      <p:ext uri="{BB962C8B-B14F-4D97-AF65-F5344CB8AC3E}">
        <p14:creationId xmlns:p14="http://schemas.microsoft.com/office/powerpoint/2010/main" val="25909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מציין מיקום תוכן 6" descr="תמונה שמכילה אובייקט&#10;&#10;תיאור שנוצר ברמת מהימנות גבוהה">
            <a:extLst>
              <a:ext uri="{FF2B5EF4-FFF2-40B4-BE49-F238E27FC236}">
                <a16:creationId xmlns:a16="http://schemas.microsoft.com/office/drawing/2014/main" id="{207DE2CC-8C56-46EA-8220-FDCCCC210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234" b="19766"/>
          <a:stretch/>
        </p:blipFill>
        <p:spPr>
          <a:xfrm>
            <a:off x="0" y="95781"/>
            <a:ext cx="12191980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  <a:ex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DAEC91-5BCE-4B55-9CC0-43EF94CB734B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1" descr="תמונה שמכילה גרפיקה וקטורית&#10;&#10;תיאור שנוצר ברמת מהימנות גבוהה מאוד">
            <a:extLst>
              <a:ext uri="{FF2B5EF4-FFF2-40B4-BE49-F238E27FC236}">
                <a16:creationId xmlns:a16="http://schemas.microsoft.com/office/drawing/2014/main" id="{D7FDAB95-BAB4-424F-A601-1DBF6974C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3BA4B344-5196-4FAC-A361-6C5A224CE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621" y="3484880"/>
            <a:ext cx="4601779" cy="22860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 rtl="0"/>
            <a:r>
              <a:rPr lang="he-IL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ממשקי עבודה:</a:t>
            </a:r>
            <a:br>
              <a:rPr lang="he-IL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</a:br>
            <a:r>
              <a:rPr lang="he-IL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מינהל</a:t>
            </a:r>
            <a:r>
              <a:rPr lang="he-IL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החינוך</a:t>
            </a:r>
            <a:br>
              <a:rPr lang="he-IL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</a:br>
            <a:r>
              <a:rPr lang="he-IL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נציגות הורים</a:t>
            </a:r>
            <a:br>
              <a:rPr lang="he-IL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</a:br>
            <a:r>
              <a:rPr lang="he-IL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משרד החינוך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EB9A4BFC-62E7-4315-9800-5D30F407FBF6}"/>
              </a:ext>
            </a:extLst>
          </p:cNvPr>
          <p:cNvSpPr/>
          <p:nvPr/>
        </p:nvSpPr>
        <p:spPr>
          <a:xfrm>
            <a:off x="8396748" y="95781"/>
            <a:ext cx="37952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7376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e-IL" b="1" dirty="0">
                <a:solidFill>
                  <a:schemeClr val="accent3">
                    <a:lumMod val="50000"/>
                  </a:schemeClr>
                </a:solidFill>
              </a:rPr>
              <a:t>מהות מרכזית:</a:t>
            </a: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חץ: למטה 4">
            <a:extLst>
              <a:ext uri="{FF2B5EF4-FFF2-40B4-BE49-F238E27FC236}">
                <a16:creationId xmlns:a16="http://schemas.microsoft.com/office/drawing/2014/main" id="{466E52DB-DB4B-4068-B7DE-FFBB587D2C35}"/>
              </a:ext>
            </a:extLst>
          </p:cNvPr>
          <p:cNvSpPr/>
          <p:nvPr/>
        </p:nvSpPr>
        <p:spPr>
          <a:xfrm>
            <a:off x="6759547" y="240108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7" name="כותרת 6">
            <a:extLst>
              <a:ext uri="{FF2B5EF4-FFF2-40B4-BE49-F238E27FC236}">
                <a16:creationId xmlns:a16="http://schemas.microsoft.com/office/drawing/2014/main" id="{F06A0D40-E380-44DA-B80F-7AAEA889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589"/>
            <a:ext cx="11453602" cy="145658"/>
          </a:xfrm>
        </p:spPr>
        <p:txBody>
          <a:bodyPr>
            <a:noAutofit/>
          </a:bodyPr>
          <a:lstStyle/>
          <a:p>
            <a:br>
              <a:rPr lang="he-IL" sz="2800" dirty="0"/>
            </a:br>
            <a:br>
              <a:rPr lang="he-IL" sz="2800" dirty="0"/>
            </a:br>
            <a:br>
              <a:rPr lang="he-IL" sz="2800" dirty="0"/>
            </a:b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יובל חינוך//תכנית ניצנים</a:t>
            </a: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                 </a:t>
            </a: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r>
              <a:rPr lang="he-IL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משרד חינוך:</a:t>
            </a: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18929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02AA00-13EB-4BC1-A1B4-9A2EDBCE0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509047"/>
          </a:xfrm>
        </p:spPr>
        <p:txBody>
          <a:bodyPr>
            <a:normAutofit fontScale="90000"/>
          </a:bodyPr>
          <a:lstStyle/>
          <a:p>
            <a:r>
              <a:rPr lang="he-IL" sz="31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יובל חינוך//תכנית ניצנים</a:t>
            </a:r>
            <a:br>
              <a:rPr lang="he-IL" sz="2400" dirty="0"/>
            </a:br>
            <a:endParaRPr lang="he-IL" sz="2200" dirty="0">
              <a:cs typeface="+mn-cs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b="1" dirty="0">
                <a:solidFill>
                  <a:schemeClr val="accent1"/>
                </a:solidFill>
              </a:rPr>
              <a:t>מהות מרכזית: ..................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b="1" dirty="0" err="1">
                <a:solidFill>
                  <a:schemeClr val="accent1"/>
                </a:solidFill>
              </a:rPr>
              <a:t>פרקטיקות</a:t>
            </a:r>
            <a:r>
              <a:rPr lang="he-IL" b="1" dirty="0">
                <a:solidFill>
                  <a:schemeClr val="accent1"/>
                </a:solidFill>
              </a:rPr>
              <a:t>:</a:t>
            </a:r>
          </a:p>
          <a:p>
            <a:pPr marL="514350" indent="-514350">
              <a:buAutoNum type="arabicPeriod"/>
            </a:pPr>
            <a:r>
              <a:rPr lang="he-IL" dirty="0"/>
              <a:t>הקמת וועדת היגוי לקביעת מדיניות הפעלה כוללת לעיר של תכנית "ניצנים" עפ"י החלוקה הבאה:</a:t>
            </a:r>
          </a:p>
          <a:p>
            <a:pPr marL="0" indent="0">
              <a:buNone/>
            </a:pPr>
            <a:r>
              <a:rPr lang="he-IL" dirty="0"/>
              <a:t>*  מרכז צפון- בקרה וליווי</a:t>
            </a:r>
          </a:p>
          <a:p>
            <a:pPr marL="0" indent="0">
              <a:buNone/>
            </a:pPr>
            <a:r>
              <a:rPr lang="he-IL" dirty="0"/>
              <a:t>*  דרום העיר-הפעלה בקרב 24 בתי ספר בסבסוד עירוני.</a:t>
            </a:r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חץ: למטה 5">
            <a:extLst>
              <a:ext uri="{FF2B5EF4-FFF2-40B4-BE49-F238E27FC236}">
                <a16:creationId xmlns:a16="http://schemas.microsoft.com/office/drawing/2014/main" id="{CB6B5A01-C7A5-4A19-A55F-892177578418}"/>
              </a:ext>
            </a:extLst>
          </p:cNvPr>
          <p:cNvSpPr/>
          <p:nvPr/>
        </p:nvSpPr>
        <p:spPr>
          <a:xfrm>
            <a:off x="10294070" y="240383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322B5D52-C9D9-4AFA-B943-F8EC3FA37732}"/>
              </a:ext>
            </a:extLst>
          </p:cNvPr>
          <p:cNvSpPr/>
          <p:nvPr/>
        </p:nvSpPr>
        <p:spPr>
          <a:xfrm>
            <a:off x="5344832" y="1035781"/>
            <a:ext cx="6847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מינהל</a:t>
            </a:r>
            <a:r>
              <a:rPr lang="he-IL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חינוך:</a:t>
            </a: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370982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02AA00-13EB-4BC1-A1B4-9A2EDBCE0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509047"/>
          </a:xfrm>
        </p:spPr>
        <p:txBody>
          <a:bodyPr>
            <a:normAutofit fontScale="90000"/>
          </a:bodyPr>
          <a:lstStyle/>
          <a:p>
            <a:r>
              <a:rPr lang="he-IL" sz="31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יובל חינוך//תכנית ניצנים</a:t>
            </a:r>
            <a:br>
              <a:rPr lang="he-IL" sz="2400" dirty="0"/>
            </a:br>
            <a:endParaRPr lang="he-IL" sz="2200" dirty="0">
              <a:cs typeface="+mn-cs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9395"/>
            <a:ext cx="10709136" cy="43373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b="1" dirty="0">
                <a:solidFill>
                  <a:schemeClr val="accent1"/>
                </a:solidFill>
              </a:rPr>
              <a:t>מהות מרכזית </a:t>
            </a:r>
            <a:r>
              <a:rPr lang="he-IL" b="1" dirty="0"/>
              <a:t>: פעילות הדדית ושיתוף פעולה ביישום תכנית "ניצנים"</a:t>
            </a:r>
          </a:p>
          <a:p>
            <a:pPr marL="0" indent="0">
              <a:buNone/>
            </a:pPr>
            <a:r>
              <a:rPr lang="he-IL" b="1" dirty="0" err="1">
                <a:solidFill>
                  <a:schemeClr val="accent1"/>
                </a:solidFill>
              </a:rPr>
              <a:t>פרקטיקות</a:t>
            </a:r>
            <a:r>
              <a:rPr lang="he-IL" b="1" dirty="0">
                <a:solidFill>
                  <a:schemeClr val="accent1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תקשורת רציפה עם רכזת הרשות-  רינת נימני</a:t>
            </a:r>
          </a:p>
          <a:p>
            <a:pPr marL="0" indent="0">
              <a:buNone/>
            </a:pPr>
            <a:r>
              <a:rPr lang="he-IL" dirty="0"/>
              <a:t>מייל- </a:t>
            </a:r>
            <a:r>
              <a:rPr lang="en-US" dirty="0">
                <a:hlinkClick r:id="rId2"/>
              </a:rPr>
              <a:t>rinat@yuvalchi.co.il</a:t>
            </a:r>
            <a:endParaRPr lang="he-IL" dirty="0"/>
          </a:p>
          <a:p>
            <a:pPr marL="0" indent="0">
              <a:buNone/>
            </a:pPr>
            <a:r>
              <a:rPr lang="he-IL" dirty="0"/>
              <a:t>טלפון – 6211930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פיקוח משולב בשטח- ממוני צהרוניות ורכזת הרשות.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עדכונים שוטפים ומפגשים קבועים עם נציגות ההורים.</a:t>
            </a:r>
          </a:p>
          <a:p>
            <a:pPr marL="0" indent="0">
              <a:buNone/>
            </a:pPr>
            <a:endParaRPr lang="he-IL" dirty="0"/>
          </a:p>
          <a:p>
            <a:pPr>
              <a:buFont typeface="Wingdings" panose="05000000000000000000" pitchFamily="2" charset="2"/>
              <a:buChar char="Ø"/>
            </a:pPr>
            <a:endParaRPr lang="he-IL" dirty="0"/>
          </a:p>
          <a:p>
            <a:pPr>
              <a:buFont typeface="Wingdings" panose="05000000000000000000" pitchFamily="2" charset="2"/>
              <a:buChar char="Ø"/>
            </a:pPr>
            <a:endParaRPr lang="he-IL" dirty="0"/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חץ: למטה 5">
            <a:extLst>
              <a:ext uri="{FF2B5EF4-FFF2-40B4-BE49-F238E27FC236}">
                <a16:creationId xmlns:a16="http://schemas.microsoft.com/office/drawing/2014/main" id="{CB6B5A01-C7A5-4A19-A55F-892177578418}"/>
              </a:ext>
            </a:extLst>
          </p:cNvPr>
          <p:cNvSpPr/>
          <p:nvPr/>
        </p:nvSpPr>
        <p:spPr>
          <a:xfrm>
            <a:off x="10010848" y="177996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322B5D52-C9D9-4AFA-B943-F8EC3FA37732}"/>
              </a:ext>
            </a:extLst>
          </p:cNvPr>
          <p:cNvSpPr/>
          <p:nvPr/>
        </p:nvSpPr>
        <p:spPr>
          <a:xfrm>
            <a:off x="5344832" y="776835"/>
            <a:ext cx="67203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נציגות הורים:</a:t>
            </a: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58085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3200" b="1" dirty="0">
                <a:solidFill>
                  <a:schemeClr val="accent3">
                    <a:lumMod val="50000"/>
                  </a:schemeClr>
                </a:solidFill>
              </a:rPr>
              <a:t>1.  הזנת נתונים במערכת מקוונת של משרד החינוך</a:t>
            </a:r>
          </a:p>
          <a:p>
            <a:pPr marL="0" indent="0">
              <a:buNone/>
            </a:pPr>
            <a:endParaRPr lang="he-IL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שמות המפעילים ופירוט אנשי הצוות במסגרות השונות.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שמות בתי הספר הפועלים במתווה "ניצנים" ומספר המסגרות בו.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כמות התלמידים בכל צהרון ואופן החלוקה לקבוצות א-ב.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מפרט החוגים (מפעילי החוגים </a:t>
            </a:r>
            <a:r>
              <a:rPr lang="he-IL" dirty="0" err="1">
                <a:solidFill>
                  <a:schemeClr val="accent3">
                    <a:lumMod val="50000"/>
                  </a:schemeClr>
                </a:solidFill>
              </a:rPr>
              <a:t>מחוייבים</a:t>
            </a: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 להיכלל במאגר התכניות של משרד החינוך).</a:t>
            </a:r>
          </a:p>
          <a:p>
            <a:pPr>
              <a:buFont typeface="Wingdings" panose="05000000000000000000" pitchFamily="2" charset="2"/>
              <a:buChar char="Ø"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חץ: למטה 4">
            <a:extLst>
              <a:ext uri="{FF2B5EF4-FFF2-40B4-BE49-F238E27FC236}">
                <a16:creationId xmlns:a16="http://schemas.microsoft.com/office/drawing/2014/main" id="{466E52DB-DB4B-4068-B7DE-FFBB587D2C35}"/>
              </a:ext>
            </a:extLst>
          </p:cNvPr>
          <p:cNvSpPr/>
          <p:nvPr/>
        </p:nvSpPr>
        <p:spPr>
          <a:xfrm>
            <a:off x="6759547" y="240108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7" name="כותרת 6">
            <a:extLst>
              <a:ext uri="{FF2B5EF4-FFF2-40B4-BE49-F238E27FC236}">
                <a16:creationId xmlns:a16="http://schemas.microsoft.com/office/drawing/2014/main" id="{F06A0D40-E380-44DA-B80F-7AAEA889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589"/>
            <a:ext cx="11453602" cy="145658"/>
          </a:xfrm>
        </p:spPr>
        <p:txBody>
          <a:bodyPr>
            <a:noAutofit/>
          </a:bodyPr>
          <a:lstStyle/>
          <a:p>
            <a:br>
              <a:rPr lang="he-IL" sz="2800" dirty="0"/>
            </a:br>
            <a:br>
              <a:rPr lang="he-IL" sz="2800" dirty="0"/>
            </a:br>
            <a:br>
              <a:rPr lang="he-IL" sz="2800" dirty="0"/>
            </a:b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יובל חינוך//תכנית ניצנים</a:t>
            </a: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                 </a:t>
            </a: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r>
              <a:rPr lang="he-IL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משרד חינוך:</a:t>
            </a:r>
            <a:br>
              <a:rPr lang="he-IL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</a:br>
            <a:r>
              <a:rPr lang="he-IL" sz="28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פרקטיקות</a:t>
            </a: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:</a:t>
            </a:r>
            <a:b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</a:b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95499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4187"/>
            <a:ext cx="10515600" cy="39927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e-IL" b="1" dirty="0">
                <a:solidFill>
                  <a:schemeClr val="accent3">
                    <a:lumMod val="50000"/>
                  </a:schemeClr>
                </a:solidFill>
              </a:rPr>
              <a:t>2. </a:t>
            </a:r>
            <a:r>
              <a:rPr lang="he-IL" sz="3200" b="1" dirty="0">
                <a:solidFill>
                  <a:schemeClr val="accent3">
                    <a:lumMod val="50000"/>
                  </a:schemeClr>
                </a:solidFill>
              </a:rPr>
              <a:t>הנחיות ועדכונים שוטפים בנוגע לתכנית "ניצנים"</a:t>
            </a:r>
          </a:p>
          <a:p>
            <a:pPr marL="0" indent="0">
              <a:buNone/>
            </a:pPr>
            <a:r>
              <a:rPr lang="he-IL" b="1" dirty="0">
                <a:solidFill>
                  <a:schemeClr val="accent3">
                    <a:lumMod val="50000"/>
                  </a:schemeClr>
                </a:solidFill>
              </a:rPr>
              <a:t>                                        </a:t>
            </a: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קבלת דיווח שוטף לעדכונים והנחיות ממשרד החינוך ע"י </a:t>
            </a:r>
            <a:r>
              <a:rPr lang="he-IL" dirty="0" err="1">
                <a:solidFill>
                  <a:schemeClr val="accent3">
                    <a:lumMod val="50000"/>
                  </a:schemeClr>
                </a:solidFill>
              </a:rPr>
              <a:t>רפרנטית</a:t>
            </a: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 "ניצנים".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מפגשי פורום רכזות "ניצנים" מחוז ת"א: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מפגשים חודשיים לעדכונים והבהרות בכל הקשור בתכנית.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 התקיימו 5 מפגשים וצפויים 9 נוספים עד יוני.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הנחיות בהתאם ל-"קול קורא" (בימים הקרובים יתפרסם "קול קורא" מעודכן). </a:t>
            </a: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חץ: למטה 4">
            <a:extLst>
              <a:ext uri="{FF2B5EF4-FFF2-40B4-BE49-F238E27FC236}">
                <a16:creationId xmlns:a16="http://schemas.microsoft.com/office/drawing/2014/main" id="{5D20014D-7C90-4E6A-A431-9E791751E324}"/>
              </a:ext>
            </a:extLst>
          </p:cNvPr>
          <p:cNvSpPr/>
          <p:nvPr/>
        </p:nvSpPr>
        <p:spPr>
          <a:xfrm>
            <a:off x="7211505" y="2605548"/>
            <a:ext cx="484632" cy="10772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5164DB8C-E8C2-46EF-B2CF-3BB14601CBAC}"/>
              </a:ext>
            </a:extLst>
          </p:cNvPr>
          <p:cNvSpPr/>
          <p:nvPr/>
        </p:nvSpPr>
        <p:spPr>
          <a:xfrm>
            <a:off x="4879962" y="0"/>
            <a:ext cx="73120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34300E6A-F8FF-4000-87B0-D34E4168CFE4}"/>
              </a:ext>
            </a:extLst>
          </p:cNvPr>
          <p:cNvSpPr/>
          <p:nvPr/>
        </p:nvSpPr>
        <p:spPr>
          <a:xfrm>
            <a:off x="5344832" y="1106970"/>
            <a:ext cx="684716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משרד חינוך:</a:t>
            </a:r>
          </a:p>
          <a:p>
            <a:r>
              <a:rPr lang="he-IL" sz="28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פרקטיקות</a:t>
            </a: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98194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1805"/>
            <a:ext cx="10515600" cy="3895157"/>
          </a:xfrm>
        </p:spPr>
        <p:txBody>
          <a:bodyPr/>
          <a:lstStyle/>
          <a:p>
            <a:pPr marL="0" indent="0">
              <a:buNone/>
            </a:pPr>
            <a:r>
              <a:rPr lang="he-IL" b="1" dirty="0">
                <a:solidFill>
                  <a:schemeClr val="accent3">
                    <a:lumMod val="50000"/>
                  </a:schemeClr>
                </a:solidFill>
              </a:rPr>
              <a:t>3. </a:t>
            </a:r>
            <a:r>
              <a:rPr lang="he-IL" sz="3200" b="1" dirty="0">
                <a:solidFill>
                  <a:schemeClr val="accent3">
                    <a:lumMod val="50000"/>
                  </a:schemeClr>
                </a:solidFill>
              </a:rPr>
              <a:t>הכשרת מערך </a:t>
            </a:r>
            <a:r>
              <a:rPr lang="he-IL" sz="3200" b="1" dirty="0" err="1">
                <a:solidFill>
                  <a:schemeClr val="accent3">
                    <a:lumMod val="50000"/>
                  </a:schemeClr>
                </a:solidFill>
              </a:rPr>
              <a:t>כח</a:t>
            </a:r>
            <a:r>
              <a:rPr lang="he-IL" sz="3200" b="1" dirty="0">
                <a:solidFill>
                  <a:schemeClr val="accent3">
                    <a:lumMod val="50000"/>
                  </a:schemeClr>
                </a:solidFill>
              </a:rPr>
              <a:t> האדם הפועל במסגרת תכנית "ניצנים"</a:t>
            </a:r>
          </a:p>
          <a:p>
            <a:pPr marL="0" indent="0">
              <a:buNone/>
            </a:pPr>
            <a:r>
              <a:rPr lang="he-IL" b="1" dirty="0">
                <a:solidFill>
                  <a:schemeClr val="accent3">
                    <a:lumMod val="50000"/>
                  </a:schemeClr>
                </a:solidFill>
              </a:rPr>
              <a:t>                                        </a:t>
            </a:r>
          </a:p>
          <a:p>
            <a:pPr marL="0" indent="0">
              <a:buNone/>
            </a:pPr>
            <a:endParaRPr lang="he-IL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תכנון של הכשרה מקצועית לצוות המפעיל- רכז/ת בית ספרי, מדריך/ה סייע/ת בהיקף של 25 </a:t>
            </a:r>
            <a:r>
              <a:rPr lang="he-IL" dirty="0" err="1">
                <a:solidFill>
                  <a:schemeClr val="accent3">
                    <a:lumMod val="50000"/>
                  </a:schemeClr>
                </a:solidFill>
              </a:rPr>
              <a:t>ש"ש</a:t>
            </a: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>
                <a:solidFill>
                  <a:schemeClr val="accent3">
                    <a:lumMod val="50000"/>
                  </a:schemeClr>
                </a:solidFill>
              </a:rPr>
              <a:t>ביצוע ההכשרות והנחייתן באמצעות משרד החינוך תחת ניהול ותכנון של יובל חינוך.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חץ: למטה 4">
            <a:extLst>
              <a:ext uri="{FF2B5EF4-FFF2-40B4-BE49-F238E27FC236}">
                <a16:creationId xmlns:a16="http://schemas.microsoft.com/office/drawing/2014/main" id="{BBCA0D5B-33FE-4E18-AA25-D8EC02874BF6}"/>
              </a:ext>
            </a:extLst>
          </p:cNvPr>
          <p:cNvSpPr/>
          <p:nvPr/>
        </p:nvSpPr>
        <p:spPr>
          <a:xfrm>
            <a:off x="6636470" y="2827090"/>
            <a:ext cx="484632" cy="962819"/>
          </a:xfrm>
          <a:prstGeom prst="downArrow">
            <a:avLst>
              <a:gd name="adj1" fmla="val 4611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3546D6AA-EB10-44E3-BB8A-65DEA4F229BD}"/>
              </a:ext>
            </a:extLst>
          </p:cNvPr>
          <p:cNvSpPr/>
          <p:nvPr/>
        </p:nvSpPr>
        <p:spPr>
          <a:xfrm>
            <a:off x="4879962" y="0"/>
            <a:ext cx="73120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3D28D26F-EEF1-4960-ADC4-93A99E27CA99}"/>
              </a:ext>
            </a:extLst>
          </p:cNvPr>
          <p:cNvSpPr/>
          <p:nvPr/>
        </p:nvSpPr>
        <p:spPr>
          <a:xfrm>
            <a:off x="5344833" y="1035781"/>
            <a:ext cx="678512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משרד חינוך:</a:t>
            </a:r>
          </a:p>
          <a:p>
            <a:r>
              <a:rPr lang="he-IL" sz="28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פרקטיקות</a:t>
            </a: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27478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02AA00-13EB-4BC1-A1B4-9A2EDBCE0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17126"/>
            <a:ext cx="10515600" cy="623307"/>
          </a:xfrm>
        </p:spPr>
        <p:txBody>
          <a:bodyPr>
            <a:normAutofit fontScale="90000"/>
          </a:bodyPr>
          <a:lstStyle/>
          <a:p>
            <a:r>
              <a:rPr lang="he-IL" sz="31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יובל חינוך//תכנית ניצנים</a:t>
            </a:r>
            <a:br>
              <a:rPr lang="he-IL" sz="2400" dirty="0"/>
            </a:br>
            <a:endParaRPr lang="he-IL" sz="2200" dirty="0">
              <a:cs typeface="+mn-cs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b="1" dirty="0"/>
              <a:t>4. </a:t>
            </a:r>
            <a:r>
              <a:rPr lang="he-IL" sz="3200" b="1" dirty="0"/>
              <a:t>הזנה</a:t>
            </a:r>
            <a:endParaRPr lang="he-IL" sz="3200" dirty="0"/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/>
          </a:p>
          <a:p>
            <a:pPr>
              <a:buFont typeface="Wingdings" panose="05000000000000000000" pitchFamily="2" charset="2"/>
              <a:buChar char="§"/>
            </a:pPr>
            <a:r>
              <a:rPr lang="he-IL" b="1" u="sng" dirty="0"/>
              <a:t>עדכון בתוכנת הזנה מטעם משרד החינוך (</a:t>
            </a:r>
            <a:r>
              <a:rPr lang="he-IL" b="1" u="sng" dirty="0" err="1"/>
              <a:t>מלגם</a:t>
            </a:r>
            <a:r>
              <a:rPr lang="he-IL" b="1" u="sng" dirty="0"/>
              <a:t>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ספקי המזון (חברות קייטרינג).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מספר המנות וכמות התלמידים בכל מסגרת.</a:t>
            </a:r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חץ: למטה 5">
            <a:extLst>
              <a:ext uri="{FF2B5EF4-FFF2-40B4-BE49-F238E27FC236}">
                <a16:creationId xmlns:a16="http://schemas.microsoft.com/office/drawing/2014/main" id="{CB6B5A01-C7A5-4A19-A55F-892177578418}"/>
              </a:ext>
            </a:extLst>
          </p:cNvPr>
          <p:cNvSpPr/>
          <p:nvPr/>
        </p:nvSpPr>
        <p:spPr>
          <a:xfrm>
            <a:off x="10294070" y="240383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322B5D52-C9D9-4AFA-B943-F8EC3FA37732}"/>
              </a:ext>
            </a:extLst>
          </p:cNvPr>
          <p:cNvSpPr/>
          <p:nvPr/>
        </p:nvSpPr>
        <p:spPr>
          <a:xfrm>
            <a:off x="5344832" y="1035781"/>
            <a:ext cx="684716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משרד חינוך:</a:t>
            </a:r>
          </a:p>
          <a:p>
            <a:r>
              <a:rPr lang="he-IL" sz="28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פרקטיקות</a:t>
            </a:r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he-IL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e-IL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e-IL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e-IL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e-IL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e-IL" sz="2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526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מציין מיקום תוכן 5">
            <a:extLst>
              <a:ext uri="{FF2B5EF4-FFF2-40B4-BE49-F238E27FC236}">
                <a16:creationId xmlns:a16="http://schemas.microsoft.com/office/drawing/2014/main" id="{FC72EB9F-19B4-4736-A694-394F845A84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3304" r="-1" b="16326"/>
          <a:stretch/>
        </p:blipFill>
        <p:spPr>
          <a:xfrm>
            <a:off x="4639056" y="0"/>
            <a:ext cx="7552944" cy="6857990"/>
          </a:xfrm>
          <a:prstGeom prst="rect">
            <a:avLst/>
          </a:prstGeom>
          <a:effectLst/>
        </p:spPr>
      </p:pic>
      <p:pic>
        <p:nvPicPr>
          <p:cNvPr id="4" name="תמונה 1">
            <a:extLst>
              <a:ext uri="{FF2B5EF4-FFF2-40B4-BE49-F238E27FC236}">
                <a16:creationId xmlns:a16="http://schemas.microsoft.com/office/drawing/2014/main" id="{F9688B9B-EFAB-4C0A-A587-3547C3BF5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709891" y="2052320"/>
            <a:ext cx="3651466" cy="378541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e-IL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פיקוח ובקרה יובל חינוך </a:t>
            </a:r>
            <a:endParaRPr lang="en-US" sz="9600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6E8B1EF8-9ACE-4300-AF28-183A409F9C0F}"/>
              </a:ext>
            </a:extLst>
          </p:cNvPr>
          <p:cNvSpPr/>
          <p:nvPr/>
        </p:nvSpPr>
        <p:spPr>
          <a:xfrm>
            <a:off x="4879962" y="-1"/>
            <a:ext cx="73120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23261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143" y="2080470"/>
            <a:ext cx="10515600" cy="412166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e-IL" b="1" dirty="0"/>
              <a:t>מהות הבקרה- </a:t>
            </a:r>
          </a:p>
          <a:p>
            <a:pPr marL="0" indent="0">
              <a:buNone/>
            </a:pPr>
            <a:endParaRPr lang="he-IL" b="1" dirty="0"/>
          </a:p>
          <a:p>
            <a:pPr marL="0" indent="0">
              <a:buNone/>
            </a:pPr>
            <a:r>
              <a:rPr lang="he-IL" dirty="0"/>
              <a:t>וידוא הפעלה בזיקה לעקרונות התכנית ועפ"י הסטנדרטים בכתובים במכרז תוך ביצוע פקוח ובקרה :</a:t>
            </a:r>
          </a:p>
          <a:p>
            <a:pPr marL="0" indent="0">
              <a:buNone/>
            </a:pPr>
            <a:r>
              <a:rPr lang="he-IL" dirty="0" err="1"/>
              <a:t>פרקטיקות</a:t>
            </a:r>
            <a:r>
              <a:rPr lang="he-IL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dirty="0"/>
              <a:t> בדיקת נוכחות ילדים/לו"ז מתוכנן/נהלי בטיחות/אפיון עבודת הצוות.</a:t>
            </a:r>
          </a:p>
          <a:p>
            <a:pPr marL="0" indent="0">
              <a:buNone/>
            </a:pPr>
            <a:endParaRPr lang="he-IL" dirty="0"/>
          </a:p>
          <a:p>
            <a:pPr>
              <a:buFont typeface="Wingdings" panose="05000000000000000000" pitchFamily="2" charset="2"/>
              <a:buChar char="Ø"/>
            </a:pPr>
            <a:r>
              <a:rPr lang="he-IL" b="1" dirty="0"/>
              <a:t>בתום הביקור- </a:t>
            </a:r>
            <a:r>
              <a:rPr lang="he-IL" dirty="0"/>
              <a:t>כתיבת דו"ח פיקוח ובקרה: </a:t>
            </a:r>
          </a:p>
          <a:p>
            <a:pPr marL="0" indent="0">
              <a:buNone/>
            </a:pPr>
            <a:r>
              <a:rPr lang="he-IL" dirty="0"/>
              <a:t>  תיעוד נתונים מהשטח - הפקת לקחים – המשך מעקב.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BE2EB6FC-0ADB-4F01-B448-2B2B96652F12}"/>
              </a:ext>
            </a:extLst>
          </p:cNvPr>
          <p:cNvSpPr/>
          <p:nvPr/>
        </p:nvSpPr>
        <p:spPr>
          <a:xfrm>
            <a:off x="7739407" y="0"/>
            <a:ext cx="4452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400087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F8986A9-BD9D-4277-9686-7E6F7AB74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72894"/>
            <a:ext cx="11262360" cy="264795"/>
          </a:xfrm>
        </p:spPr>
        <p:txBody>
          <a:bodyPr>
            <a:no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יובל חינוך//תכנית ניצנים</a:t>
            </a:r>
            <a:endParaRPr lang="he-IL" sz="2800" dirty="0">
              <a:cs typeface="+mn-cs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104622A-3C0F-4AB4-A388-C9FE0FE80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995" y="1294726"/>
            <a:ext cx="10883787" cy="556327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he-IL" sz="12800" b="1" dirty="0"/>
              <a:t> תצפיות וביקורים בבתי הספר</a:t>
            </a:r>
          </a:p>
          <a:p>
            <a:pPr marL="0" indent="0">
              <a:buNone/>
            </a:pPr>
            <a:endParaRPr lang="he-IL" sz="3200" b="1" dirty="0"/>
          </a:p>
          <a:p>
            <a:pPr marL="0" indent="0">
              <a:buNone/>
            </a:pPr>
            <a:endParaRPr lang="he-IL" sz="3200" b="1" dirty="0"/>
          </a:p>
          <a:p>
            <a:pPr marL="0" indent="0">
              <a:buNone/>
            </a:pPr>
            <a:endParaRPr lang="he-IL" sz="3200" b="1" dirty="0"/>
          </a:p>
          <a:p>
            <a:pPr marL="0" indent="0">
              <a:buNone/>
            </a:pPr>
            <a:endParaRPr lang="he-IL" sz="3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he-IL" sz="11200" b="1" dirty="0"/>
              <a:t>ביקורים שוטפים במסגרות צהרוני בתי הספר, ספטמבר- נובמבר </a:t>
            </a:r>
          </a:p>
          <a:p>
            <a:pPr marL="0" indent="0">
              <a:buNone/>
            </a:pPr>
            <a:r>
              <a:rPr lang="he-IL" sz="11200" b="1" dirty="0"/>
              <a:t>  עד כה התקיימו ב-17 בתי ספר: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9600" dirty="0" err="1"/>
              <a:t>רמא"ג</a:t>
            </a:r>
            <a:r>
              <a:rPr lang="he-IL" sz="9600" dirty="0"/>
              <a:t> (אתגרים)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9600" dirty="0"/>
              <a:t>אביב (אביב קיד)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9600" dirty="0"/>
              <a:t>כוכב הצפון (שי פזמוני)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9600" dirty="0"/>
              <a:t>איילון (</a:t>
            </a:r>
            <a:r>
              <a:rPr lang="he-IL" sz="9600" dirty="0" err="1"/>
              <a:t>סאמר</a:t>
            </a:r>
            <a:r>
              <a:rPr lang="he-IL" sz="9600" dirty="0"/>
              <a:t> כיף)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9600" dirty="0"/>
              <a:t>גבעון (רן קידר)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9600" dirty="0"/>
              <a:t>בלפור (מועדוניות יובל)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9600" dirty="0" err="1"/>
              <a:t>דרויאנוב</a:t>
            </a:r>
            <a:r>
              <a:rPr lang="he-IL" sz="9600" dirty="0"/>
              <a:t> (</a:t>
            </a:r>
            <a:r>
              <a:rPr lang="he-IL" sz="9600" dirty="0" err="1"/>
              <a:t>פי"ל</a:t>
            </a:r>
            <a:r>
              <a:rPr lang="he-IL" sz="9600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9600" dirty="0"/>
              <a:t>צוקי אביב (מעגלים)</a:t>
            </a:r>
          </a:p>
          <a:p>
            <a:pPr>
              <a:buFont typeface="Wingdings" panose="05000000000000000000" pitchFamily="2" charset="2"/>
              <a:buChar char="§"/>
            </a:pPr>
            <a:endParaRPr lang="he-IL" sz="9600" dirty="0"/>
          </a:p>
          <a:p>
            <a:pPr>
              <a:buFont typeface="Wingdings" panose="05000000000000000000" pitchFamily="2" charset="2"/>
              <a:buChar char="§"/>
            </a:pPr>
            <a:endParaRPr lang="he-IL" sz="5100" dirty="0"/>
          </a:p>
          <a:p>
            <a:pPr>
              <a:buFont typeface="Wingdings" panose="05000000000000000000" pitchFamily="2" charset="2"/>
              <a:buChar char="Ø"/>
            </a:pPr>
            <a:endParaRPr lang="he-IL" sz="4500" dirty="0"/>
          </a:p>
          <a:p>
            <a:pPr marL="0" indent="0">
              <a:buNone/>
            </a:pPr>
            <a:endParaRPr lang="he-IL" sz="11200" dirty="0"/>
          </a:p>
          <a:p>
            <a:pPr marL="0" indent="0">
              <a:buNone/>
            </a:pPr>
            <a:endParaRPr lang="he-IL" dirty="0"/>
          </a:p>
          <a:p>
            <a:pPr>
              <a:buFont typeface="Wingdings" panose="05000000000000000000" pitchFamily="2" charset="2"/>
              <a:buChar char="Ø"/>
            </a:pPr>
            <a:endParaRPr lang="he-IL" dirty="0"/>
          </a:p>
          <a:p>
            <a:pPr marL="0" indent="0">
              <a:buNone/>
            </a:pPr>
            <a:r>
              <a:rPr lang="he-IL" dirty="0"/>
              <a:t>  </a:t>
            </a:r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B4E7EE12-E125-4C83-9308-8C32C87B9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חץ: למטה 4">
            <a:extLst>
              <a:ext uri="{FF2B5EF4-FFF2-40B4-BE49-F238E27FC236}">
                <a16:creationId xmlns:a16="http://schemas.microsoft.com/office/drawing/2014/main" id="{C29E7299-E11B-4959-A72F-044FC779A0EC}"/>
              </a:ext>
            </a:extLst>
          </p:cNvPr>
          <p:cNvSpPr/>
          <p:nvPr/>
        </p:nvSpPr>
        <p:spPr>
          <a:xfrm>
            <a:off x="9295415" y="168915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B981E9-0274-43A0-A74C-449C79ACB854}"/>
              </a:ext>
            </a:extLst>
          </p:cNvPr>
          <p:cNvSpPr txBox="1"/>
          <p:nvPr/>
        </p:nvSpPr>
        <p:spPr>
          <a:xfrm>
            <a:off x="1310911" y="3406746"/>
            <a:ext cx="4102661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he-IL" sz="2400" dirty="0"/>
              <a:t> גורדון (עמותת הורים)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2400" dirty="0"/>
              <a:t> אמנויות (צהרון אילנות)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2400" dirty="0"/>
              <a:t>היובל (קשת)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2400" dirty="0"/>
              <a:t> </a:t>
            </a:r>
            <a:r>
              <a:rPr lang="he-IL" sz="2400" dirty="0" err="1"/>
              <a:t>ישגב</a:t>
            </a:r>
            <a:r>
              <a:rPr lang="he-IL" sz="2400" dirty="0"/>
              <a:t> (מרכז </a:t>
            </a:r>
            <a:r>
              <a:rPr lang="he-IL" sz="2400" dirty="0" err="1"/>
              <a:t>הל"ב</a:t>
            </a:r>
            <a:r>
              <a:rPr lang="he-IL" sz="2400" dirty="0"/>
              <a:t> שלך)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2400" dirty="0"/>
              <a:t> אהבת ציון (עמותת אהבת ציון)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2400" dirty="0"/>
              <a:t> ניצנים (הכוכב הבא)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2400" dirty="0"/>
              <a:t> מגן (</a:t>
            </a:r>
            <a:r>
              <a:rPr lang="he-IL" sz="2400" dirty="0" err="1"/>
              <a:t>פונטיז</a:t>
            </a:r>
            <a:r>
              <a:rPr lang="he-IL" sz="2400" dirty="0"/>
              <a:t>')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2400" dirty="0"/>
              <a:t> </a:t>
            </a:r>
            <a:r>
              <a:rPr lang="he-IL" sz="2400" dirty="0">
                <a:highlight>
                  <a:srgbClr val="FFFF00"/>
                </a:highlight>
              </a:rPr>
              <a:t>משה שרת (איריס סמרה)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2400" dirty="0">
                <a:highlight>
                  <a:srgbClr val="FFFF00"/>
                </a:highlight>
              </a:rPr>
              <a:t> אילנות (עמותת אילנות)</a:t>
            </a:r>
          </a:p>
        </p:txBody>
      </p:sp>
    </p:spTree>
    <p:extLst>
      <p:ext uri="{BB962C8B-B14F-4D97-AF65-F5344CB8AC3E}">
        <p14:creationId xmlns:p14="http://schemas.microsoft.com/office/powerpoint/2010/main" val="131540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00A008E-DB72-4220-939D-2F11C7D4A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880" y="1886585"/>
            <a:ext cx="10515600" cy="4351338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he-IL" sz="3200" b="1" dirty="0"/>
              <a:t>פיתוח תוכנת "בקרת מפעילים" </a:t>
            </a:r>
          </a:p>
          <a:p>
            <a:pPr marL="0" indent="0">
              <a:buNone/>
            </a:pPr>
            <a:endParaRPr lang="he-IL" b="1" dirty="0"/>
          </a:p>
          <a:p>
            <a:pPr marL="0" indent="0">
              <a:buNone/>
            </a:pPr>
            <a:endParaRPr lang="he-IL" b="1" dirty="0"/>
          </a:p>
          <a:p>
            <a:pPr marL="0" indent="0">
              <a:buNone/>
            </a:pPr>
            <a:endParaRPr lang="he-IL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הקמת ממשק הזנת נתונים ע"י "יובל חינוך" עבור מפעילי הצהרונים.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קיום מפגש עם מפעילי הצהרונים לצורך היכרות ולמידת התוכנה.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הזנה שוטפת לגבי כמות ושמות הילדים בכל מסגרת, מפרט החוגים הקיימים ואנשי הצוות בפועל. </a:t>
            </a:r>
          </a:p>
          <a:p>
            <a:pPr>
              <a:buFont typeface="Wingdings" panose="05000000000000000000" pitchFamily="2" charset="2"/>
              <a:buChar char="Ø"/>
            </a:pPr>
            <a:endParaRPr lang="he-IL" dirty="0"/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8D95BAE6-7C8C-4C6F-95B1-72DFD4577A63}"/>
              </a:ext>
            </a:extLst>
          </p:cNvPr>
          <p:cNvSpPr/>
          <p:nvPr/>
        </p:nvSpPr>
        <p:spPr>
          <a:xfrm>
            <a:off x="8596753" y="-4207"/>
            <a:ext cx="3676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  <p:pic>
        <p:nvPicPr>
          <p:cNvPr id="5" name="תמונה 1">
            <a:extLst>
              <a:ext uri="{FF2B5EF4-FFF2-40B4-BE49-F238E27FC236}">
                <a16:creationId xmlns:a16="http://schemas.microsoft.com/office/drawing/2014/main" id="{E13C70F5-7B98-49C6-8D8F-844B3C8AA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חץ: למטה 5">
            <a:extLst>
              <a:ext uri="{FF2B5EF4-FFF2-40B4-BE49-F238E27FC236}">
                <a16:creationId xmlns:a16="http://schemas.microsoft.com/office/drawing/2014/main" id="{B9C9AC16-550D-47F2-A453-5A0AD92883B9}"/>
              </a:ext>
            </a:extLst>
          </p:cNvPr>
          <p:cNvSpPr/>
          <p:nvPr/>
        </p:nvSpPr>
        <p:spPr>
          <a:xfrm>
            <a:off x="8534400" y="27432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450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00A008E-DB72-4220-939D-2F11C7D4A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880" y="188658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e-IL" sz="3200" b="1" dirty="0"/>
              <a:t>2. קשר רציף עם מפעילי הצהרונים</a:t>
            </a:r>
          </a:p>
          <a:p>
            <a:pPr marL="0" indent="0">
              <a:buNone/>
            </a:pPr>
            <a:endParaRPr lang="he-IL" b="1" dirty="0"/>
          </a:p>
          <a:p>
            <a:pPr marL="0" indent="0">
              <a:buNone/>
            </a:pPr>
            <a:endParaRPr lang="he-IL" b="1" dirty="0"/>
          </a:p>
          <a:p>
            <a:pPr marL="0" indent="0">
              <a:buNone/>
            </a:pPr>
            <a:endParaRPr lang="he-IL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יידוע המפעילים בנוגע להבהרות ועדכונים באופן שוטף.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מתן מענה מקצועי בכל הנוגע לתכנית "ניצנים".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תקשורת יומיומית ורציפה.</a:t>
            </a:r>
          </a:p>
          <a:p>
            <a:pPr marL="0" indent="0">
              <a:buNone/>
            </a:pPr>
            <a:endParaRPr lang="he-IL" dirty="0"/>
          </a:p>
          <a:p>
            <a:pPr>
              <a:buFont typeface="Wingdings" panose="05000000000000000000" pitchFamily="2" charset="2"/>
              <a:buChar char="Ø"/>
            </a:pPr>
            <a:endParaRPr lang="he-IL" dirty="0"/>
          </a:p>
          <a:p>
            <a:pPr>
              <a:buFont typeface="Wingdings" panose="05000000000000000000" pitchFamily="2" charset="2"/>
              <a:buChar char="Ø"/>
            </a:pPr>
            <a:endParaRPr lang="he-IL" dirty="0"/>
          </a:p>
          <a:p>
            <a:pPr>
              <a:buFont typeface="Wingdings" panose="05000000000000000000" pitchFamily="2" charset="2"/>
              <a:buChar char="Ø"/>
            </a:pPr>
            <a:endParaRPr lang="he-IL" dirty="0"/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8D95BAE6-7C8C-4C6F-95B1-72DFD4577A63}"/>
              </a:ext>
            </a:extLst>
          </p:cNvPr>
          <p:cNvSpPr/>
          <p:nvPr/>
        </p:nvSpPr>
        <p:spPr>
          <a:xfrm>
            <a:off x="8596753" y="-9427"/>
            <a:ext cx="3676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  <p:pic>
        <p:nvPicPr>
          <p:cNvPr id="5" name="תמונה 1">
            <a:extLst>
              <a:ext uri="{FF2B5EF4-FFF2-40B4-BE49-F238E27FC236}">
                <a16:creationId xmlns:a16="http://schemas.microsoft.com/office/drawing/2014/main" id="{E13C70F5-7B98-49C6-8D8F-844B3C8AA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חץ: למטה 5">
            <a:extLst>
              <a:ext uri="{FF2B5EF4-FFF2-40B4-BE49-F238E27FC236}">
                <a16:creationId xmlns:a16="http://schemas.microsoft.com/office/drawing/2014/main" id="{B9C9AC16-550D-47F2-A453-5A0AD92883B9}"/>
              </a:ext>
            </a:extLst>
          </p:cNvPr>
          <p:cNvSpPr/>
          <p:nvPr/>
        </p:nvSpPr>
        <p:spPr>
          <a:xfrm>
            <a:off x="8534400" y="27432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502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507C7A2-0753-40BD-8B41-02FEAA9C9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801112"/>
            <a:ext cx="10587619" cy="495506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he-IL" sz="12800" b="1" dirty="0"/>
              <a:t>4. פיקוח "הזנה"</a:t>
            </a:r>
          </a:p>
          <a:p>
            <a:pPr marL="0" indent="0">
              <a:buNone/>
            </a:pPr>
            <a:endParaRPr lang="he-IL" sz="3200" b="1" dirty="0"/>
          </a:p>
          <a:p>
            <a:pPr marL="0" indent="0">
              <a:buNone/>
            </a:pPr>
            <a:endParaRPr lang="he-IL" sz="3200" b="1" dirty="0"/>
          </a:p>
          <a:p>
            <a:pPr marL="0" indent="0">
              <a:buNone/>
            </a:pPr>
            <a:endParaRPr lang="he-IL" sz="3200" b="1" dirty="0"/>
          </a:p>
          <a:p>
            <a:pPr marL="0" indent="0">
              <a:buNone/>
            </a:pPr>
            <a:endParaRPr lang="he-IL" sz="3200" b="1" dirty="0"/>
          </a:p>
          <a:p>
            <a:pPr marL="0" indent="0">
              <a:buNone/>
            </a:pPr>
            <a:endParaRPr lang="he-IL" sz="3200" b="1" dirty="0"/>
          </a:p>
          <a:p>
            <a:pPr marL="0" indent="0">
              <a:buNone/>
            </a:pPr>
            <a:endParaRPr lang="he-IL" sz="11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he-IL" sz="11200" b="1" dirty="0"/>
              <a:t>מהות הבקרה- </a:t>
            </a:r>
          </a:p>
          <a:p>
            <a:pPr marL="0" indent="0">
              <a:buNone/>
            </a:pPr>
            <a:r>
              <a:rPr lang="he-IL" sz="11200" b="1" dirty="0"/>
              <a:t>התאמת ההזנה להנחיות משרד החינוך:</a:t>
            </a:r>
          </a:p>
          <a:p>
            <a:pPr>
              <a:buFont typeface="Wingdings" panose="05000000000000000000" pitchFamily="2" charset="2"/>
              <a:buChar char="Ø"/>
            </a:pPr>
            <a:endParaRPr lang="he-IL" sz="11200" b="1" dirty="0"/>
          </a:p>
          <a:p>
            <a:pPr marL="0" indent="0">
              <a:buNone/>
            </a:pPr>
            <a:r>
              <a:rPr lang="he-IL" sz="11200" b="1" dirty="0">
                <a:highlight>
                  <a:srgbClr val="FFFF00"/>
                </a:highlight>
              </a:rPr>
              <a:t> מזון איכותי העומד בתקן משרד החינוך ואופן ההזנה בפועל</a:t>
            </a:r>
          </a:p>
          <a:p>
            <a:pPr marL="0" indent="0">
              <a:buNone/>
            </a:pPr>
            <a:endParaRPr lang="he-IL" sz="11200" b="1" dirty="0">
              <a:highlight>
                <a:srgbClr val="FFFF00"/>
              </a:highlight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e-IL" sz="11200" dirty="0"/>
              <a:t>בדיקת התפריטים מטעם חברות הקייטרינג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11200" dirty="0"/>
              <a:t>בדיקת רכיבים תזונתיים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11200" dirty="0"/>
              <a:t>בדיקת ערכים תזונתיים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sz="11200" dirty="0"/>
              <a:t>בדיקות מעבדה 3 פעמים בשנה (</a:t>
            </a:r>
            <a:r>
              <a:rPr lang="he-IL" sz="11200" dirty="0" err="1"/>
              <a:t>בקטרולוגיה</a:t>
            </a:r>
            <a:r>
              <a:rPr lang="he-IL" sz="11200" dirty="0"/>
              <a:t>)</a:t>
            </a:r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2292E8FE-7C93-47DF-9F35-13F62D7B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BE2EB6FC-0ADB-4F01-B448-2B2B96652F12}"/>
              </a:ext>
            </a:extLst>
          </p:cNvPr>
          <p:cNvSpPr/>
          <p:nvPr/>
        </p:nvSpPr>
        <p:spPr>
          <a:xfrm>
            <a:off x="7739407" y="0"/>
            <a:ext cx="4452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  <p:sp>
        <p:nvSpPr>
          <p:cNvPr id="7" name="חץ: למטה 6">
            <a:extLst>
              <a:ext uri="{FF2B5EF4-FFF2-40B4-BE49-F238E27FC236}">
                <a16:creationId xmlns:a16="http://schemas.microsoft.com/office/drawing/2014/main" id="{B8B9C61B-E63E-42E0-8DBA-7BC085D6BDBC}"/>
              </a:ext>
            </a:extLst>
          </p:cNvPr>
          <p:cNvSpPr/>
          <p:nvPr/>
        </p:nvSpPr>
        <p:spPr>
          <a:xfrm>
            <a:off x="10624843" y="132433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924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AE4E88B-56B3-4B2E-8E69-EE30278A6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e-IL" b="1" dirty="0"/>
              <a:t>בקרת הזנה בשטח: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dirty="0"/>
              <a:t>התאמת המזון לתפריט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dirty="0"/>
              <a:t>איכות וטעימות המזון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dirty="0"/>
              <a:t>כמות וצריכה בקרב התלמידים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dirty="0"/>
              <a:t>ליווי, הדרכה ופיקוח של הצוותים- סוגיות בהזנת ילדים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e-IL" dirty="0"/>
              <a:t>אווירה בזמן האוכל- ניקיון, אופן ההגשה, ועוד</a:t>
            </a:r>
          </a:p>
        </p:txBody>
      </p:sp>
      <p:pic>
        <p:nvPicPr>
          <p:cNvPr id="4" name="תמונה 1">
            <a:extLst>
              <a:ext uri="{FF2B5EF4-FFF2-40B4-BE49-F238E27FC236}">
                <a16:creationId xmlns:a16="http://schemas.microsoft.com/office/drawing/2014/main" id="{0BE6CFF9-EC9E-4485-B221-F94658D45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כותרת 5">
            <a:extLst>
              <a:ext uri="{FF2B5EF4-FFF2-40B4-BE49-F238E27FC236}">
                <a16:creationId xmlns:a16="http://schemas.microsoft.com/office/drawing/2014/main" id="{9043370D-7DA1-4E57-B24A-184EA121A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"/>
            <a:ext cx="10515600" cy="461912"/>
          </a:xfrm>
        </p:spPr>
        <p:txBody>
          <a:bodyPr>
            <a:no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  <a:cs typeface="+mn-cs"/>
              </a:rPr>
              <a:t>יובל חינוך//תכנית ניצנים</a:t>
            </a:r>
            <a:endParaRPr lang="he-IL" sz="28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26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AD206EF3-1FF0-4339-BB93-DD42E08F85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0466" r="1808" b="2"/>
          <a:stretch/>
        </p:blipFill>
        <p:spPr>
          <a:xfrm>
            <a:off x="2310493" y="78841"/>
            <a:ext cx="9266337" cy="6031099"/>
          </a:xfrm>
          <a:prstGeom prst="rect">
            <a:avLst/>
          </a:prstGeom>
          <a:effectLst/>
        </p:spPr>
      </p:pic>
      <p:pic>
        <p:nvPicPr>
          <p:cNvPr id="4" name="תמונה 1" descr="תמונה שמכילה גרפיקה וקטורית&#10;&#10;תיאור שנוצר ברמת מהימנות גבוהה מאוד">
            <a:extLst>
              <a:ext uri="{FF2B5EF4-FFF2-40B4-BE49-F238E27FC236}">
                <a16:creationId xmlns:a16="http://schemas.microsoft.com/office/drawing/2014/main" id="{0BE6CFF9-EC9E-4485-B221-F94658D45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כותרת 8">
            <a:extLst>
              <a:ext uri="{FF2B5EF4-FFF2-40B4-BE49-F238E27FC236}">
                <a16:creationId xmlns:a16="http://schemas.microsoft.com/office/drawing/2014/main" id="{ADE4C326-764E-4074-82D4-C6DFA9C8D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5313"/>
            <a:ext cx="11353800" cy="705395"/>
          </a:xfrm>
        </p:spPr>
        <p:txBody>
          <a:bodyPr>
            <a:norm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67CA16E6-472A-4FD5-B2D1-6C9163AA4C42}"/>
              </a:ext>
            </a:extLst>
          </p:cNvPr>
          <p:cNvSpPr/>
          <p:nvPr/>
        </p:nvSpPr>
        <p:spPr>
          <a:xfrm>
            <a:off x="4245429" y="2865664"/>
            <a:ext cx="47679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"כשהייתי בן חמש, </a:t>
            </a:r>
            <a:r>
              <a:rPr lang="he-IL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אימי</a:t>
            </a:r>
            <a:r>
              <a:rPr lang="he-IL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תמיד אמרה לי ששמחה היא המפתח לחיים. </a:t>
            </a:r>
          </a:p>
          <a:p>
            <a:r>
              <a:rPr lang="he-IL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כשהלכתי לבית הספר, הם שאלו אותי מה אני </a:t>
            </a:r>
            <a:r>
              <a:rPr lang="he-IL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אני</a:t>
            </a:r>
            <a:r>
              <a:rPr lang="he-IL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רוצה להיות כשאהיה גדול. רשמתי 'שמח.' </a:t>
            </a:r>
          </a:p>
          <a:p>
            <a:r>
              <a:rPr lang="he-IL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הם אמרו לי שלא הבנתי את המשימה, </a:t>
            </a:r>
          </a:p>
          <a:p>
            <a:r>
              <a:rPr lang="he-IL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ואני אמרתי להם שהם לא הבינו את החיים.."</a:t>
            </a:r>
          </a:p>
          <a:p>
            <a:endParaRPr lang="he-IL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e-IL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ג'ון לנון</a:t>
            </a:r>
          </a:p>
        </p:txBody>
      </p:sp>
      <p:pic>
        <p:nvPicPr>
          <p:cNvPr id="12" name="Pharrell Williams - Happy">
            <a:hlinkClick r:id="" action="ppaction://media"/>
            <a:extLst>
              <a:ext uri="{FF2B5EF4-FFF2-40B4-BE49-F238E27FC236}">
                <a16:creationId xmlns:a16="http://schemas.microsoft.com/office/drawing/2014/main" id="{07A30685-C32A-452D-B91E-BFD184C0A1D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000" end="186000.41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793" y="6384472"/>
            <a:ext cx="40005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4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מציין מיקום תוכן 4">
            <a:extLst>
              <a:ext uri="{FF2B5EF4-FFF2-40B4-BE49-F238E27FC236}">
                <a16:creationId xmlns:a16="http://schemas.microsoft.com/office/drawing/2014/main" id="{4BE7DE5C-79CE-48D4-8949-216CBFD4C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6" r="-1" b="-1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  <p:pic>
        <p:nvPicPr>
          <p:cNvPr id="4" name="תמונה 1">
            <a:extLst>
              <a:ext uri="{FF2B5EF4-FFF2-40B4-BE49-F238E27FC236}">
                <a16:creationId xmlns:a16="http://schemas.microsoft.com/office/drawing/2014/main" id="{0BE6CFF9-EC9E-4485-B221-F94658D45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94560" cy="1106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כותרת 5">
            <a:extLst>
              <a:ext uri="{FF2B5EF4-FFF2-40B4-BE49-F238E27FC236}">
                <a16:creationId xmlns:a16="http://schemas.microsoft.com/office/drawing/2014/main" id="{9043370D-7DA1-4E57-B24A-184EA121A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br>
              <a:rPr lang="he-IL" sz="3700" dirty="0"/>
            </a:br>
            <a:endParaRPr lang="he-IL" sz="3700" dirty="0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F125FA93-3FD9-48F0-8F27-ABCCD0BBC47C}"/>
              </a:ext>
            </a:extLst>
          </p:cNvPr>
          <p:cNvSpPr/>
          <p:nvPr/>
        </p:nvSpPr>
        <p:spPr>
          <a:xfrm>
            <a:off x="8515994" y="0"/>
            <a:ext cx="3676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b="1" dirty="0">
                <a:solidFill>
                  <a:schemeClr val="accent5">
                    <a:lumMod val="75000"/>
                  </a:schemeClr>
                </a:solidFill>
              </a:rPr>
              <a:t>יובל חינוך//תכנית ניצנים</a:t>
            </a:r>
            <a:endParaRPr lang="he-IL" sz="2800" dirty="0"/>
          </a:p>
        </p:txBody>
      </p:sp>
      <p:sp>
        <p:nvSpPr>
          <p:cNvPr id="8" name="מציין מיקום תוכן 7">
            <a:extLst>
              <a:ext uri="{FF2B5EF4-FFF2-40B4-BE49-F238E27FC236}">
                <a16:creationId xmlns:a16="http://schemas.microsoft.com/office/drawing/2014/main" id="{AFE6AB81-AAB0-4BC3-A21C-E6C875755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3729"/>
            <a:ext cx="4019550" cy="4310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תודה על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שיתוף הפעולה!</a:t>
            </a:r>
          </a:p>
          <a:p>
            <a:pPr marL="0" indent="0">
              <a:buNone/>
            </a:pPr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יובל חינוך אתכם ובשבילכם(: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2939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19526</TotalTime>
  <Words>841</Words>
  <Application>Microsoft Office PowerPoint</Application>
  <PresentationFormat>מסך רחב</PresentationFormat>
  <Paragraphs>198</Paragraphs>
  <Slides>21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ערכת נושא Office</vt:lpstr>
      <vt:lpstr>                      </vt:lpstr>
      <vt:lpstr>     </vt:lpstr>
      <vt:lpstr>   יובל חינוך//תכנית ניצנים                                                                  ועדת היגוי לתכנית הרשותית</vt:lpstr>
      <vt:lpstr>  יובל חינוך//תכנית ניצנים                                                                  </vt:lpstr>
      <vt:lpstr>ממשקי עבודה: מינהל החינוך נציגות הורים משרד החינוך</vt:lpstr>
      <vt:lpstr>   יובל חינוך//תכנית ניצנים                    משרד חינוך: </vt:lpstr>
      <vt:lpstr>יובל חינוך//תכנית ניצנים </vt:lpstr>
      <vt:lpstr>יובל חינוך//תכנית ניצנים </vt:lpstr>
      <vt:lpstr>   יובל חינוך//תכנית ניצנים                    משרד חינוך: פרקטיקות: </vt:lpstr>
      <vt:lpstr>מצגת של PowerPoint‏</vt:lpstr>
      <vt:lpstr>מצגת של PowerPoint‏</vt:lpstr>
      <vt:lpstr>יובל חינוך//תכנית ניצנים </vt:lpstr>
      <vt:lpstr>מצגת של PowerPoint‏</vt:lpstr>
      <vt:lpstr>מצגת של PowerPoint‏</vt:lpstr>
      <vt:lpstr>יובל חינוך//תכנית ניצנים</vt:lpstr>
      <vt:lpstr>מצגת של PowerPoint‏</vt:lpstr>
      <vt:lpstr>מצגת של PowerPoint‏</vt:lpstr>
      <vt:lpstr>מצגת של PowerPoint‏</vt:lpstr>
      <vt:lpstr>יובל חינוך//תכנית ניצנים</vt:lpstr>
      <vt:lpstr>יובל חינוך//תכנית ניצנים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"תכנית ניצנים"                       יצאנו לדרך...</dc:title>
  <dc:creator>rinat.yuvalchi@outlook.co.il</dc:creator>
  <cp:lastModifiedBy>Orit Krubiner</cp:lastModifiedBy>
  <cp:revision>189</cp:revision>
  <dcterms:created xsi:type="dcterms:W3CDTF">2017-10-23T09:03:36Z</dcterms:created>
  <dcterms:modified xsi:type="dcterms:W3CDTF">2017-11-13T07:45:19Z</dcterms:modified>
</cp:coreProperties>
</file>